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80"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56215" autoAdjust="0"/>
  </p:normalViewPr>
  <p:slideViewPr>
    <p:cSldViewPr snapToGrid="0">
      <p:cViewPr varScale="1">
        <p:scale>
          <a:sx n="39" d="100"/>
          <a:sy n="39" d="100"/>
        </p:scale>
        <p:origin x="121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08E089-1C03-4B63-BF09-F07D0E52EE44}" type="datetimeFigureOut">
              <a:rPr lang="sv-SE" smtClean="0"/>
              <a:t>2025-01-30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26CE25-3F3F-42D8-BF5F-DBD662696633}" type="slidenum">
              <a:rPr lang="sv-SE" smtClean="0"/>
              <a:t>‹#›</a:t>
            </a:fld>
            <a:endParaRPr lang="sv-SE"/>
          </a:p>
        </p:txBody>
      </p:sp>
    </p:spTree>
    <p:extLst>
      <p:ext uri="{BB962C8B-B14F-4D97-AF65-F5344CB8AC3E}">
        <p14:creationId xmlns:p14="http://schemas.microsoft.com/office/powerpoint/2010/main" val="1519423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Hej</a:t>
            </a:r>
          </a:p>
          <a:p>
            <a:r>
              <a:rPr lang="sv-SE" dirty="0"/>
              <a:t>Så trevligt att träffa er. Jag heter Lars Valentin och min roll är att bibringa er lite lokalkultur från Österåker under de senaste hundra åren.</a:t>
            </a:r>
          </a:p>
          <a:p>
            <a:r>
              <a:rPr lang="sv-SE" dirty="0"/>
              <a:t>Materialet i det här bildspelet är baserat på innehållet i den här boken (håll upp och visa).</a:t>
            </a:r>
          </a:p>
          <a:p>
            <a:r>
              <a:rPr lang="sv-SE" dirty="0"/>
              <a:t>Många av de äldre bilder jag ska visa är tagna av fotograferna och bröderna Albert och Gunnar </a:t>
            </a:r>
            <a:r>
              <a:rPr lang="sv-SE" dirty="0" err="1"/>
              <a:t>Harling</a:t>
            </a:r>
            <a:r>
              <a:rPr lang="sv-SE" dirty="0"/>
              <a:t>, som var verksamma i trakten.</a:t>
            </a:r>
          </a:p>
        </p:txBody>
      </p:sp>
      <p:sp>
        <p:nvSpPr>
          <p:cNvPr id="4" name="Platshållare för bildnummer 3"/>
          <p:cNvSpPr>
            <a:spLocks noGrp="1"/>
          </p:cNvSpPr>
          <p:nvPr>
            <p:ph type="sldNum" sz="quarter" idx="5"/>
          </p:nvPr>
        </p:nvSpPr>
        <p:spPr/>
        <p:txBody>
          <a:bodyPr/>
          <a:lstStyle/>
          <a:p>
            <a:fld id="{4026CE25-3F3F-42D8-BF5F-DBD662696633}" type="slidenum">
              <a:rPr lang="sv-SE" smtClean="0"/>
              <a:t>1</a:t>
            </a:fld>
            <a:endParaRPr lang="sv-SE"/>
          </a:p>
        </p:txBody>
      </p:sp>
    </p:spTree>
    <p:extLst>
      <p:ext uri="{BB962C8B-B14F-4D97-AF65-F5344CB8AC3E}">
        <p14:creationId xmlns:p14="http://schemas.microsoft.com/office/powerpoint/2010/main" val="2865033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Nu har vi tagit oss uppströms Åkers kanal ca en kilometer och kommit till den tidens centrum, </a:t>
            </a:r>
            <a:r>
              <a:rPr lang="sv-SE" dirty="0" err="1"/>
              <a:t>Åkersbro</a:t>
            </a:r>
            <a:r>
              <a:rPr lang="sv-SE" dirty="0"/>
              <a:t>. Härifrån kunde man tag sig till Stockholm. Att resa med båt var det vanligaste och bekvämaste sättet. Alternativet var häst och vagn på skumpiga småvägar.</a:t>
            </a:r>
          </a:p>
          <a:p>
            <a:r>
              <a:rPr lang="sv-SE" dirty="0"/>
              <a:t>Det var inte ovanligt att man klädde sig fin inför resan. Varje dag gick båt från Brottby, norr om Åkersberga, lade till vid flera bryggor längs turen till stora staden och efter fyra timmar var man framme.</a:t>
            </a:r>
          </a:p>
          <a:p>
            <a:r>
              <a:rPr lang="sv-SE" dirty="0"/>
              <a:t>I </a:t>
            </a:r>
            <a:r>
              <a:rPr lang="sv-SE" dirty="0" err="1"/>
              <a:t>Åkersbro</a:t>
            </a:r>
            <a:r>
              <a:rPr lang="sv-SE" dirty="0"/>
              <a:t> fanns apotek, läkare, affär, telefonstation m.m. Man kan se telefonstolparna med sina ledningar i bakgrunden. Där skymtar också en stor vit villa. I den bodde Pålhammar som drev diversehandeln i </a:t>
            </a:r>
            <a:r>
              <a:rPr lang="sv-SE" dirty="0" err="1"/>
              <a:t>Åkersbro</a:t>
            </a:r>
            <a:r>
              <a:rPr lang="sv-SE" dirty="0"/>
              <a:t>, Pålhammars affär.</a:t>
            </a:r>
          </a:p>
        </p:txBody>
      </p:sp>
      <p:sp>
        <p:nvSpPr>
          <p:cNvPr id="4" name="Platshållare för bildnummer 3"/>
          <p:cNvSpPr>
            <a:spLocks noGrp="1"/>
          </p:cNvSpPr>
          <p:nvPr>
            <p:ph type="sldNum" sz="quarter" idx="5"/>
          </p:nvPr>
        </p:nvSpPr>
        <p:spPr/>
        <p:txBody>
          <a:bodyPr/>
          <a:lstStyle/>
          <a:p>
            <a:fld id="{4026CE25-3F3F-42D8-BF5F-DBD662696633}" type="slidenum">
              <a:rPr lang="sv-SE" smtClean="0"/>
              <a:t>10</a:t>
            </a:fld>
            <a:endParaRPr lang="sv-SE"/>
          </a:p>
        </p:txBody>
      </p:sp>
    </p:spTree>
    <p:extLst>
      <p:ext uri="{BB962C8B-B14F-4D97-AF65-F5344CB8AC3E}">
        <p14:creationId xmlns:p14="http://schemas.microsoft.com/office/powerpoint/2010/main" val="2866053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Inte mycket påminner om kanalens stora betydelse när vi besöker platsen idag. Nu är det enbart fritidsbåtar som trafikerar den, men Pålhammars gamla bostad står fortfarande kvar. Vi skymtar den bakom träden i mitten av bilden.</a:t>
            </a:r>
          </a:p>
        </p:txBody>
      </p:sp>
      <p:sp>
        <p:nvSpPr>
          <p:cNvPr id="4" name="Platshållare för bildnummer 3"/>
          <p:cNvSpPr>
            <a:spLocks noGrp="1"/>
          </p:cNvSpPr>
          <p:nvPr>
            <p:ph type="sldNum" sz="quarter" idx="5"/>
          </p:nvPr>
        </p:nvSpPr>
        <p:spPr/>
        <p:txBody>
          <a:bodyPr/>
          <a:lstStyle/>
          <a:p>
            <a:fld id="{4026CE25-3F3F-42D8-BF5F-DBD662696633}" type="slidenum">
              <a:rPr lang="sv-SE" smtClean="0"/>
              <a:t>11</a:t>
            </a:fld>
            <a:endParaRPr lang="sv-SE"/>
          </a:p>
        </p:txBody>
      </p:sp>
    </p:spTree>
    <p:extLst>
      <p:ext uri="{BB962C8B-B14F-4D97-AF65-F5344CB8AC3E}">
        <p14:creationId xmlns:p14="http://schemas.microsoft.com/office/powerpoint/2010/main" val="249466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håller oss kvar i </a:t>
            </a:r>
            <a:r>
              <a:rPr lang="sv-SE" dirty="0" err="1"/>
              <a:t>Åkersbro</a:t>
            </a:r>
            <a:r>
              <a:rPr lang="sv-SE" dirty="0"/>
              <a:t>-området på en plats som heter Åkersberg. Doktor Hugo Wik hämtas här i hästskjuts på väg ut på ett läkarbesök. Det är oktober 1918 och dr Wik har just börjat sin tjänstgöring här i Österåker. Några år senare har han skaffat sig nymodigheten automobil; en T-</a:t>
            </a:r>
            <a:r>
              <a:rPr lang="sv-SE" dirty="0" err="1"/>
              <a:t>ford</a:t>
            </a:r>
            <a:r>
              <a:rPr lang="sv-SE" dirty="0"/>
              <a:t> som han kör själv. Vägarna är inte de lättaste att manövrera på och det händer att bilen gör ett och annat besök i dikena, med påtagliga spår i karossen.</a:t>
            </a:r>
          </a:p>
          <a:p>
            <a:r>
              <a:rPr lang="sv-SE" dirty="0"/>
              <a:t>Nästa bil är av märket Dodge, också från Amerika.</a:t>
            </a:r>
          </a:p>
          <a:p>
            <a:endParaRPr lang="sv-SE" dirty="0"/>
          </a:p>
          <a:p>
            <a:r>
              <a:rPr lang="sv-SE" dirty="0"/>
              <a:t>Hugo Wiks hustru, ”doktorinnan” (man sa så på den tiden) Naemi Wik var känd sångerska utbildad vid Musikaliska Akademien i Stockholm. Hon var en kulturpersonlighet i Österåker men också ”lotta” i armén. Hon kom att vara en av grundarna av Österåkers hembygdsförening, 1947 och dess första ordförande. Vi har fortfarande mötesprotokollen kvar i original.</a:t>
            </a:r>
          </a:p>
        </p:txBody>
      </p:sp>
      <p:sp>
        <p:nvSpPr>
          <p:cNvPr id="4" name="Platshållare för bildnummer 3"/>
          <p:cNvSpPr>
            <a:spLocks noGrp="1"/>
          </p:cNvSpPr>
          <p:nvPr>
            <p:ph type="sldNum" sz="quarter" idx="5"/>
          </p:nvPr>
        </p:nvSpPr>
        <p:spPr/>
        <p:txBody>
          <a:bodyPr/>
          <a:lstStyle/>
          <a:p>
            <a:fld id="{4026CE25-3F3F-42D8-BF5F-DBD662696633}" type="slidenum">
              <a:rPr lang="sv-SE" smtClean="0"/>
              <a:t>12</a:t>
            </a:fld>
            <a:endParaRPr lang="sv-SE"/>
          </a:p>
        </p:txBody>
      </p:sp>
    </p:spTree>
    <p:extLst>
      <p:ext uri="{BB962C8B-B14F-4D97-AF65-F5344CB8AC3E}">
        <p14:creationId xmlns:p14="http://schemas.microsoft.com/office/powerpoint/2010/main" val="1935439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BF615-BDCB-5CD4-06EE-E93910B0E6D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9B6FDD2-61D1-E943-6DE2-2B71F66807D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4BAF50C-2820-F5D3-E924-E1F404C5D189}"/>
              </a:ext>
            </a:extLst>
          </p:cNvPr>
          <p:cNvSpPr>
            <a:spLocks noGrp="1"/>
          </p:cNvSpPr>
          <p:nvPr>
            <p:ph type="body" idx="1"/>
          </p:nvPr>
        </p:nvSpPr>
        <p:spPr/>
        <p:txBody>
          <a:bodyPr/>
          <a:lstStyle/>
          <a:p>
            <a:r>
              <a:rPr lang="sv-SE" dirty="0"/>
              <a:t>Vi håller oss kvar i </a:t>
            </a:r>
            <a:r>
              <a:rPr lang="sv-SE" dirty="0" err="1"/>
              <a:t>Åkersbro</a:t>
            </a:r>
            <a:r>
              <a:rPr lang="sv-SE" dirty="0"/>
              <a:t>-området på en plats som heter Åkersberg. Doktor Hugo Wik hämtas här i hästskjuts på väg ut på ett läkarbesök. Det är oktober 1918 och dr Wik har just börjat sin tjänstgöring här i Österåker. Några år senare har han skaffat sig nymodigheten automobil; en T-</a:t>
            </a:r>
            <a:r>
              <a:rPr lang="sv-SE" dirty="0" err="1"/>
              <a:t>ford</a:t>
            </a:r>
            <a:r>
              <a:rPr lang="sv-SE" dirty="0"/>
              <a:t> som han kör själv. Vägarna är inte de lättaste att manövrera på och det händer att bilen gör ett och annat besök i dikena, med påtagliga spår i karossen.</a:t>
            </a:r>
          </a:p>
          <a:p>
            <a:r>
              <a:rPr lang="sv-SE" dirty="0"/>
              <a:t>Nästa bil är av märket Dodge, också från Amerika.</a:t>
            </a:r>
          </a:p>
          <a:p>
            <a:endParaRPr lang="sv-SE" dirty="0"/>
          </a:p>
          <a:p>
            <a:r>
              <a:rPr lang="sv-SE" dirty="0"/>
              <a:t>Hugo Wiks hustru, ”doktorinnan” (man sa så på den tiden) Naemi Wik var känd sångerska utbildad vid Musikaliska Akademien i Stockholm. Hon var en kulturpersonlighet i Österåker men också ”lotta” i armén. Hon kom att vara en av grundarna av Österåkers hembygdsförening, 1947 och dess första ordförande. Vi har fortfarande mötesprotokollen kvar i original.</a:t>
            </a:r>
          </a:p>
        </p:txBody>
      </p:sp>
      <p:sp>
        <p:nvSpPr>
          <p:cNvPr id="4" name="Platshållare för bildnummer 3">
            <a:extLst>
              <a:ext uri="{FF2B5EF4-FFF2-40B4-BE49-F238E27FC236}">
                <a16:creationId xmlns:a16="http://schemas.microsoft.com/office/drawing/2014/main" id="{DD53206F-FDBE-2104-95B4-62EB58B7A671}"/>
              </a:ext>
            </a:extLst>
          </p:cNvPr>
          <p:cNvSpPr>
            <a:spLocks noGrp="1"/>
          </p:cNvSpPr>
          <p:nvPr>
            <p:ph type="sldNum" sz="quarter" idx="5"/>
          </p:nvPr>
        </p:nvSpPr>
        <p:spPr/>
        <p:txBody>
          <a:bodyPr/>
          <a:lstStyle/>
          <a:p>
            <a:fld id="{4026CE25-3F3F-42D8-BF5F-DBD662696633}" type="slidenum">
              <a:rPr lang="sv-SE" smtClean="0"/>
              <a:t>13</a:t>
            </a:fld>
            <a:endParaRPr lang="sv-SE"/>
          </a:p>
        </p:txBody>
      </p:sp>
    </p:spTree>
    <p:extLst>
      <p:ext uri="{BB962C8B-B14F-4D97-AF65-F5344CB8AC3E}">
        <p14:creationId xmlns:p14="http://schemas.microsoft.com/office/powerpoint/2010/main" val="1106977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Idag är läkarvillan privatbostad. Dr Wik avled plötsligt 1959.</a:t>
            </a:r>
          </a:p>
        </p:txBody>
      </p:sp>
      <p:sp>
        <p:nvSpPr>
          <p:cNvPr id="4" name="Platshållare för bildnummer 3"/>
          <p:cNvSpPr>
            <a:spLocks noGrp="1"/>
          </p:cNvSpPr>
          <p:nvPr>
            <p:ph type="sldNum" sz="quarter" idx="5"/>
          </p:nvPr>
        </p:nvSpPr>
        <p:spPr/>
        <p:txBody>
          <a:bodyPr/>
          <a:lstStyle/>
          <a:p>
            <a:fld id="{4026CE25-3F3F-42D8-BF5F-DBD662696633}" type="slidenum">
              <a:rPr lang="sv-SE" smtClean="0"/>
              <a:t>14</a:t>
            </a:fld>
            <a:endParaRPr lang="sv-SE"/>
          </a:p>
        </p:txBody>
      </p:sp>
    </p:spTree>
    <p:extLst>
      <p:ext uri="{BB962C8B-B14F-4D97-AF65-F5344CB8AC3E}">
        <p14:creationId xmlns:p14="http://schemas.microsoft.com/office/powerpoint/2010/main" val="1657241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Som ni ser på anteckningen på negativet, skrivet av bröderna </a:t>
            </a:r>
            <a:r>
              <a:rPr lang="sv-SE" dirty="0" err="1"/>
              <a:t>Harling</a:t>
            </a:r>
            <a:r>
              <a:rPr lang="sv-SE" dirty="0"/>
              <a:t>, så är bilden tagen 1912. Ännu tidigare, på järnåldern fanns på den här platsen, strax norr om Åkersberga en bosättning. De många gravarna från den tiden visar på detta.</a:t>
            </a:r>
          </a:p>
          <a:p>
            <a:r>
              <a:rPr lang="sv-SE" dirty="0"/>
              <a:t>Redan på 1100-talet byggde man här en kyrka, förmodligen av trä. Den ersattes sedan av en stenkyrka som också hade ett försvarstorn.</a:t>
            </a:r>
          </a:p>
          <a:p>
            <a:r>
              <a:rPr lang="sv-SE" dirty="0"/>
              <a:t>Bakom träden i mitten av bilden skymtar spiran på kyrkan.</a:t>
            </a:r>
          </a:p>
        </p:txBody>
      </p:sp>
      <p:sp>
        <p:nvSpPr>
          <p:cNvPr id="4" name="Platshållare för bildnummer 3"/>
          <p:cNvSpPr>
            <a:spLocks noGrp="1"/>
          </p:cNvSpPr>
          <p:nvPr>
            <p:ph type="sldNum" sz="quarter" idx="5"/>
          </p:nvPr>
        </p:nvSpPr>
        <p:spPr/>
        <p:txBody>
          <a:bodyPr/>
          <a:lstStyle/>
          <a:p>
            <a:fld id="{4026CE25-3F3F-42D8-BF5F-DBD662696633}" type="slidenum">
              <a:rPr lang="sv-SE" smtClean="0"/>
              <a:t>15</a:t>
            </a:fld>
            <a:endParaRPr lang="sv-SE"/>
          </a:p>
        </p:txBody>
      </p:sp>
    </p:spTree>
    <p:extLst>
      <p:ext uri="{BB962C8B-B14F-4D97-AF65-F5344CB8AC3E}">
        <p14:creationId xmlns:p14="http://schemas.microsoft.com/office/powerpoint/2010/main" val="1474544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Idag är vägen till kyrkan asfalterad, men följer samma slingrande väg mellan odlingsfälten. Nu syns kyrkan bättre, men till vänster i bild ligger en annan intressant byggnad, den så kallade tiondeladan. Den byggdes i slutet av 1700-talet och flyttades senare till den nuvarande platsen. Ladan användes för att lagra den tiondel av skörden som bönderna var tvungna att ge till kyrkan.</a:t>
            </a:r>
          </a:p>
        </p:txBody>
      </p:sp>
      <p:sp>
        <p:nvSpPr>
          <p:cNvPr id="4" name="Platshållare för bildnummer 3"/>
          <p:cNvSpPr>
            <a:spLocks noGrp="1"/>
          </p:cNvSpPr>
          <p:nvPr>
            <p:ph type="sldNum" sz="quarter" idx="5"/>
          </p:nvPr>
        </p:nvSpPr>
        <p:spPr/>
        <p:txBody>
          <a:bodyPr/>
          <a:lstStyle/>
          <a:p>
            <a:fld id="{4026CE25-3F3F-42D8-BF5F-DBD662696633}" type="slidenum">
              <a:rPr lang="sv-SE" smtClean="0"/>
              <a:t>16</a:t>
            </a:fld>
            <a:endParaRPr lang="sv-SE"/>
          </a:p>
        </p:txBody>
      </p:sp>
    </p:spTree>
    <p:extLst>
      <p:ext uri="{BB962C8B-B14F-4D97-AF65-F5344CB8AC3E}">
        <p14:creationId xmlns:p14="http://schemas.microsoft.com/office/powerpoint/2010/main" val="2214280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syns kanske inte så tydligt på bilden, men det är faktiskt ändstationen Österskär på tågbanan som leder in till Stockholm.</a:t>
            </a:r>
          </a:p>
          <a:p>
            <a:r>
              <a:rPr lang="sv-SE" dirty="0"/>
              <a:t>Den byggdes 1903 av det nybildade Åkersberga-Trälhavets Järnväg och kunde invigas 1906. Namnet Österskär är faktiskt hämtat ut August Strindbergs roman, ”I havsbandet”.</a:t>
            </a:r>
          </a:p>
          <a:p>
            <a:r>
              <a:rPr lang="sv-SE" dirty="0"/>
              <a:t>Här ute i skärgårdslandet lät förmögna Stockholmare uppföra sina sommarvillor. Den första tillkom redan 1904.</a:t>
            </a:r>
          </a:p>
          <a:p>
            <a:endParaRPr lang="sv-SE" dirty="0"/>
          </a:p>
          <a:p>
            <a:r>
              <a:rPr lang="sv-SE" dirty="0"/>
              <a:t>1909 bildas en villaägareförening och året efter lät generalkonsul E.W. Wallin, ägare till Tuna säteri avstycka 250 tomter om vardera 1,5 tunnland. Tunnland är ett gammalt ytmått som motsvarar den yta man kunde så från en tunna utsäde. Det motsvarar 5000 m</a:t>
            </a:r>
            <a:r>
              <a:rPr lang="sv-SE" baseline="30000" dirty="0"/>
              <a:t>2</a:t>
            </a:r>
            <a:r>
              <a:rPr lang="sv-SE" dirty="0"/>
              <a:t>, så tomterna var alltså på 7500 m</a:t>
            </a:r>
            <a:r>
              <a:rPr lang="sv-SE" baseline="30000" dirty="0"/>
              <a:t>2</a:t>
            </a:r>
            <a:r>
              <a:rPr lang="sv-SE" dirty="0"/>
              <a:t>, ganska rejäla med andra ord.</a:t>
            </a:r>
          </a:p>
          <a:p>
            <a:endParaRPr lang="sv-SE" dirty="0"/>
          </a:p>
          <a:p>
            <a:r>
              <a:rPr lang="sv-SE" dirty="0"/>
              <a:t>1912 byggdes en ångbåtsbrygga nere vid Saltsjön och på så sätt kunde sommargästerna välja att i stället ta båt från och till Stockholm.</a:t>
            </a:r>
          </a:p>
          <a:p>
            <a:endParaRPr lang="sv-SE" dirty="0"/>
          </a:p>
          <a:p>
            <a:r>
              <a:rPr lang="sv-SE" dirty="0"/>
              <a:t>Bilden visar tre hus. Det minsta är godsmagasinet, flankerat av stationsbyggnaden. Huset till höger är Nyströms affär.</a:t>
            </a:r>
          </a:p>
        </p:txBody>
      </p:sp>
      <p:sp>
        <p:nvSpPr>
          <p:cNvPr id="4" name="Platshållare för bildnummer 3"/>
          <p:cNvSpPr>
            <a:spLocks noGrp="1"/>
          </p:cNvSpPr>
          <p:nvPr>
            <p:ph type="sldNum" sz="quarter" idx="5"/>
          </p:nvPr>
        </p:nvSpPr>
        <p:spPr/>
        <p:txBody>
          <a:bodyPr/>
          <a:lstStyle/>
          <a:p>
            <a:fld id="{4026CE25-3F3F-42D8-BF5F-DBD662696633}" type="slidenum">
              <a:rPr lang="sv-SE" smtClean="0"/>
              <a:t>17</a:t>
            </a:fld>
            <a:endParaRPr lang="sv-SE"/>
          </a:p>
        </p:txBody>
      </p:sp>
    </p:spTree>
    <p:extLst>
      <p:ext uri="{BB962C8B-B14F-4D97-AF65-F5344CB8AC3E}">
        <p14:creationId xmlns:p14="http://schemas.microsoft.com/office/powerpoint/2010/main" val="2808950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Så här ser samma plats ut idag. Nu finns i Österskär sammanlagt över 4000 invånare. Österskär har en lite finare klang vilket också visar sig i de högre priser man behöver betala för att förvärva en fastighet här.</a:t>
            </a:r>
          </a:p>
          <a:p>
            <a:endParaRPr lang="sv-SE" dirty="0"/>
          </a:p>
          <a:p>
            <a:r>
              <a:rPr lang="sv-SE" dirty="0"/>
              <a:t>Vi ser inte längre några ängsmarker, nu är det villatomter i stället. Stationshuset finns faktiskt kvar, även om det nätt och jämt kan skymtas bakom växtligheten.</a:t>
            </a:r>
          </a:p>
        </p:txBody>
      </p:sp>
      <p:sp>
        <p:nvSpPr>
          <p:cNvPr id="4" name="Platshållare för bildnummer 3"/>
          <p:cNvSpPr>
            <a:spLocks noGrp="1"/>
          </p:cNvSpPr>
          <p:nvPr>
            <p:ph type="sldNum" sz="quarter" idx="5"/>
          </p:nvPr>
        </p:nvSpPr>
        <p:spPr/>
        <p:txBody>
          <a:bodyPr/>
          <a:lstStyle/>
          <a:p>
            <a:fld id="{4026CE25-3F3F-42D8-BF5F-DBD662696633}" type="slidenum">
              <a:rPr lang="sv-SE" smtClean="0"/>
              <a:t>18</a:t>
            </a:fld>
            <a:endParaRPr lang="sv-SE"/>
          </a:p>
        </p:txBody>
      </p:sp>
    </p:spTree>
    <p:extLst>
      <p:ext uri="{BB962C8B-B14F-4D97-AF65-F5344CB8AC3E}">
        <p14:creationId xmlns:p14="http://schemas.microsoft.com/office/powerpoint/2010/main" val="1063953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Nu ska vi tillbaka lite norr om Åkersberga, till Norrö. För tusen år sedan var det en ö, därav namnet. Idag har landhöjningen förvandlat området till en halvö.</a:t>
            </a:r>
          </a:p>
          <a:p>
            <a:r>
              <a:rPr lang="sv-SE" dirty="0"/>
              <a:t>Bilden visar Norrö tingshus, från tidigt 1900-tal. Idag ligger det en bit utanför tätorten, precis som kyrkan gör, men för hundra år sedan var är en viktig landsvägsknutpunkt. Häradsvägen passerade förbi precis här på väg norrut mot bl.a. Norrtälje.</a:t>
            </a:r>
          </a:p>
          <a:p>
            <a:endParaRPr lang="sv-SE" dirty="0"/>
          </a:p>
          <a:p>
            <a:r>
              <a:rPr lang="sv-SE" dirty="0"/>
              <a:t>Redan på medeltiden, långt innan Tingshuset tillkom så låg här en gästgivargård i det som då kallades Norrö by, men den verksamheten upphörde 1834.</a:t>
            </a:r>
          </a:p>
          <a:p>
            <a:endParaRPr lang="sv-SE" dirty="0"/>
          </a:p>
          <a:p>
            <a:r>
              <a:rPr lang="sv-SE" dirty="0"/>
              <a:t>Tingshuset var fram till mitten av 1900-talet lantbrukarbostad, och det är sannolikt några av innevånarna och personalen vi ser på bilden.</a:t>
            </a:r>
          </a:p>
        </p:txBody>
      </p:sp>
      <p:sp>
        <p:nvSpPr>
          <p:cNvPr id="4" name="Platshållare för bildnummer 3"/>
          <p:cNvSpPr>
            <a:spLocks noGrp="1"/>
          </p:cNvSpPr>
          <p:nvPr>
            <p:ph type="sldNum" sz="quarter" idx="5"/>
          </p:nvPr>
        </p:nvSpPr>
        <p:spPr/>
        <p:txBody>
          <a:bodyPr/>
          <a:lstStyle/>
          <a:p>
            <a:fld id="{4026CE25-3F3F-42D8-BF5F-DBD662696633}" type="slidenum">
              <a:rPr lang="sv-SE" smtClean="0"/>
              <a:t>19</a:t>
            </a:fld>
            <a:endParaRPr lang="sv-SE"/>
          </a:p>
        </p:txBody>
      </p:sp>
    </p:spTree>
    <p:extLst>
      <p:ext uri="{BB962C8B-B14F-4D97-AF65-F5344CB8AC3E}">
        <p14:creationId xmlns:p14="http://schemas.microsoft.com/office/powerpoint/2010/main" val="3755641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Så här såg miljön ut nere vid Åkers kanal, nu helt nära vårt centrum. Bilden visar ”Åkersberga kvarn, ångsåg och snickerifabrik”, som ingick i Gustaf Kahnlunds lilla industrikomplex. Ångslupen DAGMARs uppgift var att transportera timmer på släp till sågen. Efter förädling i snickerifabriken fraktades produkterna till Stockholm på den nyligen anlagda smalspåriga järnvägen, som kom i drift 1903.</a:t>
            </a:r>
          </a:p>
          <a:p>
            <a:endParaRPr lang="sv-SE" dirty="0"/>
          </a:p>
          <a:p>
            <a:r>
              <a:rPr lang="sv-SE" dirty="0"/>
              <a:t>I början av 1990-talet revs kvarnbyggnaden och senare även den sista av de kvarvarande byggnaderna.</a:t>
            </a:r>
          </a:p>
        </p:txBody>
      </p:sp>
      <p:sp>
        <p:nvSpPr>
          <p:cNvPr id="4" name="Platshållare för bildnummer 3"/>
          <p:cNvSpPr>
            <a:spLocks noGrp="1"/>
          </p:cNvSpPr>
          <p:nvPr>
            <p:ph type="sldNum" sz="quarter" idx="5"/>
          </p:nvPr>
        </p:nvSpPr>
        <p:spPr/>
        <p:txBody>
          <a:bodyPr/>
          <a:lstStyle/>
          <a:p>
            <a:fld id="{4026CE25-3F3F-42D8-BF5F-DBD662696633}" type="slidenum">
              <a:rPr lang="sv-SE" smtClean="0"/>
              <a:t>2</a:t>
            </a:fld>
            <a:endParaRPr lang="sv-SE"/>
          </a:p>
        </p:txBody>
      </p:sp>
    </p:spTree>
    <p:extLst>
      <p:ext uri="{BB962C8B-B14F-4D97-AF65-F5344CB8AC3E}">
        <p14:creationId xmlns:p14="http://schemas.microsoft.com/office/powerpoint/2010/main" val="3521424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Idag är Tingshuset en kulturbyggnad. 1983 restaurerades huset av Österåkers hembygdsförening och från 2009 ägs det av Österåkers kommun.</a:t>
            </a:r>
          </a:p>
          <a:p>
            <a:r>
              <a:rPr lang="sv-SE" dirty="0"/>
              <a:t>På övervåningen finns ett skolmuseum, med ett autentiskt inrett klassrum med alla detaljer i form av svarta tavlan, griffeltavlor, planscher och fasta bänkar.</a:t>
            </a:r>
          </a:p>
          <a:p>
            <a:r>
              <a:rPr lang="sv-SE" dirty="0"/>
              <a:t>I bottenvåningen huserar Österåkers slöjdgille med vävstuga och kaffeservering.</a:t>
            </a:r>
          </a:p>
          <a:p>
            <a:endParaRPr lang="sv-SE" dirty="0"/>
          </a:p>
          <a:p>
            <a:r>
              <a:rPr lang="sv-SE" dirty="0"/>
              <a:t>Sedan tidig medeltid har juridiska tvister avgjorts vid så kallade ting. De fria männen samlades på en fastställd plats och avgjorde under en lagmans ledning de uppkomna tvisterna. Enligt 1734 års lag skulle häradsrätten eller skeppslaget hålla tre ordinarie (lagtima) ting varje år – vinterting, sommarting och höstting. Dessutom kunde det förekomma extra (urtima) ting, främst för att rannsaka grövre brottslingar. Åkers skeppslag hade två tingsplatser. I gästgivargården på Norrö hölls höstting. Vinter- och sommarting hölls i tingshuset på </a:t>
            </a:r>
            <a:r>
              <a:rPr lang="sv-SE" dirty="0" err="1"/>
              <a:t>Wira</a:t>
            </a:r>
            <a:r>
              <a:rPr lang="sv-SE" dirty="0"/>
              <a:t> bruk.</a:t>
            </a:r>
          </a:p>
        </p:txBody>
      </p:sp>
      <p:sp>
        <p:nvSpPr>
          <p:cNvPr id="4" name="Platshållare för bildnummer 3"/>
          <p:cNvSpPr>
            <a:spLocks noGrp="1"/>
          </p:cNvSpPr>
          <p:nvPr>
            <p:ph type="sldNum" sz="quarter" idx="5"/>
          </p:nvPr>
        </p:nvSpPr>
        <p:spPr/>
        <p:txBody>
          <a:bodyPr/>
          <a:lstStyle/>
          <a:p>
            <a:fld id="{4026CE25-3F3F-42D8-BF5F-DBD662696633}" type="slidenum">
              <a:rPr lang="sv-SE" smtClean="0"/>
              <a:t>20</a:t>
            </a:fld>
            <a:endParaRPr lang="sv-SE"/>
          </a:p>
        </p:txBody>
      </p:sp>
    </p:spTree>
    <p:extLst>
      <p:ext uri="{BB962C8B-B14F-4D97-AF65-F5344CB8AC3E}">
        <p14:creationId xmlns:p14="http://schemas.microsoft.com/office/powerpoint/2010/main" val="3065137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här är Egypten, nej inte landet Egypten, utan en del av Husby </a:t>
            </a:r>
            <a:r>
              <a:rPr lang="sv-SE" dirty="0" err="1"/>
              <a:t>Nedergård</a:t>
            </a:r>
            <a:r>
              <a:rPr lang="sv-SE" dirty="0"/>
              <a:t>, byggd för över tvåhundra år sedan.</a:t>
            </a:r>
          </a:p>
          <a:p>
            <a:r>
              <a:rPr lang="sv-SE" dirty="0"/>
              <a:t>Fotot är taget i slutet av 1800-talet och visar bonden Israel Israelsson Bergqvist med familj. Helt uppenbart har man tagit på sig finkläderna för att låta sig avbildas av något så ovanligt som en fotograf.</a:t>
            </a:r>
          </a:p>
          <a:p>
            <a:endParaRPr lang="sv-SE" dirty="0"/>
          </a:p>
          <a:p>
            <a:r>
              <a:rPr lang="sv-SE" dirty="0"/>
              <a:t>Egypten då, varför kallades det så? Jo det associerar till den bibliska berättelsen om Israels barns fördrivning till Egypten. De som bodde här hade varit tvungna att lämna den trygga tillvaron i själva Husby. När järnvägen kommer till Åkersberga så blir området än mer isolerat.</a:t>
            </a:r>
          </a:p>
        </p:txBody>
      </p:sp>
      <p:sp>
        <p:nvSpPr>
          <p:cNvPr id="4" name="Platshållare för bildnummer 3"/>
          <p:cNvSpPr>
            <a:spLocks noGrp="1"/>
          </p:cNvSpPr>
          <p:nvPr>
            <p:ph type="sldNum" sz="quarter" idx="5"/>
          </p:nvPr>
        </p:nvSpPr>
        <p:spPr/>
        <p:txBody>
          <a:bodyPr/>
          <a:lstStyle/>
          <a:p>
            <a:fld id="{4026CE25-3F3F-42D8-BF5F-DBD662696633}" type="slidenum">
              <a:rPr lang="sv-SE" smtClean="0"/>
              <a:t>21</a:t>
            </a:fld>
            <a:endParaRPr lang="sv-SE"/>
          </a:p>
        </p:txBody>
      </p:sp>
    </p:spTree>
    <p:extLst>
      <p:ext uri="{BB962C8B-B14F-4D97-AF65-F5344CB8AC3E}">
        <p14:creationId xmlns:p14="http://schemas.microsoft.com/office/powerpoint/2010/main" val="2945517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Huset finns kvar! Nu bor här en stockholmsfamilj på somrarna.</a:t>
            </a:r>
          </a:p>
        </p:txBody>
      </p:sp>
      <p:sp>
        <p:nvSpPr>
          <p:cNvPr id="4" name="Platshållare för bildnummer 3"/>
          <p:cNvSpPr>
            <a:spLocks noGrp="1"/>
          </p:cNvSpPr>
          <p:nvPr>
            <p:ph type="sldNum" sz="quarter" idx="5"/>
          </p:nvPr>
        </p:nvSpPr>
        <p:spPr/>
        <p:txBody>
          <a:bodyPr/>
          <a:lstStyle/>
          <a:p>
            <a:fld id="{4026CE25-3F3F-42D8-BF5F-DBD662696633}" type="slidenum">
              <a:rPr lang="sv-SE" smtClean="0"/>
              <a:t>22</a:t>
            </a:fld>
            <a:endParaRPr lang="sv-SE"/>
          </a:p>
        </p:txBody>
      </p:sp>
    </p:spTree>
    <p:extLst>
      <p:ext uri="{BB962C8B-B14F-4D97-AF65-F5344CB8AC3E}">
        <p14:creationId xmlns:p14="http://schemas.microsoft.com/office/powerpoint/2010/main" val="1877350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Nu är vi i </a:t>
            </a:r>
            <a:r>
              <a:rPr lang="sv-SE" dirty="0" err="1"/>
              <a:t>Idsättraviken</a:t>
            </a:r>
            <a:r>
              <a:rPr lang="sv-SE" dirty="0"/>
              <a:t>. I gruvorna i Härsbacka och </a:t>
            </a:r>
            <a:r>
              <a:rPr lang="sv-SE" dirty="0" err="1"/>
              <a:t>Idsättra</a:t>
            </a:r>
            <a:r>
              <a:rPr lang="sv-SE" dirty="0"/>
              <a:t> bryts mineralerna fältspat och kvarts. Dessa var i slutet av 1800-talet mycket efterfrågade vid porslinstillverkning och som flussmedel vid järnframställning. Massorna från gruvorna skeppades ut med fartyg från kaj vid </a:t>
            </a:r>
            <a:r>
              <a:rPr lang="sv-SE" dirty="0" err="1"/>
              <a:t>Idsättraviken</a:t>
            </a:r>
            <a:r>
              <a:rPr lang="sv-SE" dirty="0"/>
              <a:t>.</a:t>
            </a:r>
          </a:p>
          <a:p>
            <a:endParaRPr lang="sv-SE" dirty="0"/>
          </a:p>
          <a:p>
            <a:r>
              <a:rPr lang="sv-SE" dirty="0"/>
              <a:t>När produktionen ökade lät man bygga en högre lastbrygga försedd med räls på vilken vagnar dragna av hästar drogs fram.</a:t>
            </a:r>
          </a:p>
          <a:p>
            <a:r>
              <a:rPr lang="sv-SE" dirty="0"/>
              <a:t>1916 utlastades 1850 ton fältspat. Den betingade ett pris om 14 kr per ton.</a:t>
            </a:r>
          </a:p>
        </p:txBody>
      </p:sp>
      <p:sp>
        <p:nvSpPr>
          <p:cNvPr id="4" name="Platshållare för bildnummer 3"/>
          <p:cNvSpPr>
            <a:spLocks noGrp="1"/>
          </p:cNvSpPr>
          <p:nvPr>
            <p:ph type="sldNum" sz="quarter" idx="5"/>
          </p:nvPr>
        </p:nvSpPr>
        <p:spPr/>
        <p:txBody>
          <a:bodyPr/>
          <a:lstStyle/>
          <a:p>
            <a:fld id="{4026CE25-3F3F-42D8-BF5F-DBD662696633}" type="slidenum">
              <a:rPr lang="sv-SE" smtClean="0"/>
              <a:t>23</a:t>
            </a:fld>
            <a:endParaRPr lang="sv-SE"/>
          </a:p>
        </p:txBody>
      </p:sp>
    </p:spTree>
    <p:extLst>
      <p:ext uri="{BB962C8B-B14F-4D97-AF65-F5344CB8AC3E}">
        <p14:creationId xmlns:p14="http://schemas.microsoft.com/office/powerpoint/2010/main" val="4125213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Inte mycket påminner om den verksamhet som föregått här. Det enda som finns kvar är ruinerna av en </a:t>
            </a:r>
            <a:r>
              <a:rPr lang="sv-SE" dirty="0" err="1"/>
              <a:t>stenkvarn</a:t>
            </a:r>
            <a:r>
              <a:rPr lang="sv-SE" dirty="0"/>
              <a:t>, men den syns inte i bilden.</a:t>
            </a:r>
          </a:p>
          <a:p>
            <a:r>
              <a:rPr lang="sv-SE" dirty="0"/>
              <a:t>Här finns i stället ett populärt bostadsområde med möjlighet till egen fritidsbåtshamn.</a:t>
            </a:r>
          </a:p>
        </p:txBody>
      </p:sp>
      <p:sp>
        <p:nvSpPr>
          <p:cNvPr id="4" name="Platshållare för bildnummer 3"/>
          <p:cNvSpPr>
            <a:spLocks noGrp="1"/>
          </p:cNvSpPr>
          <p:nvPr>
            <p:ph type="sldNum" sz="quarter" idx="5"/>
          </p:nvPr>
        </p:nvSpPr>
        <p:spPr/>
        <p:txBody>
          <a:bodyPr/>
          <a:lstStyle/>
          <a:p>
            <a:fld id="{4026CE25-3F3F-42D8-BF5F-DBD662696633}" type="slidenum">
              <a:rPr lang="sv-SE" smtClean="0"/>
              <a:t>24</a:t>
            </a:fld>
            <a:endParaRPr lang="sv-SE"/>
          </a:p>
        </p:txBody>
      </p:sp>
    </p:spTree>
    <p:extLst>
      <p:ext uri="{BB962C8B-B14F-4D97-AF65-F5344CB8AC3E}">
        <p14:creationId xmlns:p14="http://schemas.microsoft.com/office/powerpoint/2010/main" val="636715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här var ett axplock ur den här boken. Den innehåller mycket mer om hur vår trakt har förvandlats under senare tid.</a:t>
            </a:r>
          </a:p>
          <a:p>
            <a:r>
              <a:rPr lang="sv-SE" dirty="0"/>
              <a:t>Hoppas ni har lärt er något och kanske blivit lite mer intresserade av hur det varit förr i tiden.</a:t>
            </a:r>
          </a:p>
          <a:p>
            <a:r>
              <a:rPr lang="sv-SE" dirty="0"/>
              <a:t>Tack för mig.</a:t>
            </a:r>
          </a:p>
        </p:txBody>
      </p:sp>
      <p:sp>
        <p:nvSpPr>
          <p:cNvPr id="4" name="Platshållare för bildnummer 3"/>
          <p:cNvSpPr>
            <a:spLocks noGrp="1"/>
          </p:cNvSpPr>
          <p:nvPr>
            <p:ph type="sldNum" sz="quarter" idx="5"/>
          </p:nvPr>
        </p:nvSpPr>
        <p:spPr/>
        <p:txBody>
          <a:bodyPr/>
          <a:lstStyle/>
          <a:p>
            <a:fld id="{4026CE25-3F3F-42D8-BF5F-DBD662696633}" type="slidenum">
              <a:rPr lang="sv-SE" smtClean="0"/>
              <a:t>25</a:t>
            </a:fld>
            <a:endParaRPr lang="sv-SE"/>
          </a:p>
        </p:txBody>
      </p:sp>
    </p:spTree>
    <p:extLst>
      <p:ext uri="{BB962C8B-B14F-4D97-AF65-F5344CB8AC3E}">
        <p14:creationId xmlns:p14="http://schemas.microsoft.com/office/powerpoint/2010/main" val="3765968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början av 2000-talet uppfördes exklusiva bostäder med direkt kanalanslutning och möjlighet till egen båtplats. Det här området kallas idag Klappbryggan, ett namn som härstammar från sysslan som tidigare utförts på platsen….. klappning, d.v.s. tvätt och sköljning av klädesplagg.</a:t>
            </a:r>
          </a:p>
        </p:txBody>
      </p:sp>
      <p:sp>
        <p:nvSpPr>
          <p:cNvPr id="4" name="Platshållare för bildnummer 3"/>
          <p:cNvSpPr>
            <a:spLocks noGrp="1"/>
          </p:cNvSpPr>
          <p:nvPr>
            <p:ph type="sldNum" sz="quarter" idx="5"/>
          </p:nvPr>
        </p:nvSpPr>
        <p:spPr/>
        <p:txBody>
          <a:bodyPr/>
          <a:lstStyle/>
          <a:p>
            <a:fld id="{4026CE25-3F3F-42D8-BF5F-DBD662696633}" type="slidenum">
              <a:rPr lang="sv-SE" smtClean="0"/>
              <a:t>3</a:t>
            </a:fld>
            <a:endParaRPr lang="sv-SE"/>
          </a:p>
        </p:txBody>
      </p:sp>
    </p:spTree>
    <p:extLst>
      <p:ext uri="{BB962C8B-B14F-4D97-AF65-F5344CB8AC3E}">
        <p14:creationId xmlns:p14="http://schemas.microsoft.com/office/powerpoint/2010/main" val="1510371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förflyttar oss några hundra meter uppströms i Åkers kanal och träffar på Åkersberga </a:t>
            </a:r>
            <a:r>
              <a:rPr lang="sv-SE" dirty="0" err="1"/>
              <a:t>Ångbyggeri</a:t>
            </a:r>
            <a:r>
              <a:rPr lang="sv-SE" dirty="0"/>
              <a:t>. Det uppfördes 1905-1907 av Josef Berggren, som började tillverka den populära drycken ”</a:t>
            </a:r>
            <a:r>
              <a:rPr lang="sv-SE" dirty="0" err="1"/>
              <a:t>Lagradt</a:t>
            </a:r>
            <a:r>
              <a:rPr lang="sv-SE" dirty="0"/>
              <a:t> pilsnersvagdricka”. Leveranser skedde med häst och vagn som syns här på bilden, men till kunder på öarna och regementet i Vaxholm användes båt. Placeringen här vid kanalen var därför optimal.</a:t>
            </a:r>
          </a:p>
          <a:p>
            <a:endParaRPr lang="sv-SE" dirty="0"/>
          </a:p>
          <a:p>
            <a:r>
              <a:rPr lang="sv-SE" dirty="0"/>
              <a:t>På 1920-talet upphörde bryggeriverksamheten och andra industrier flyttade in och verkade fram till slutet av 1900-talet, då alltsammans revs.</a:t>
            </a:r>
          </a:p>
        </p:txBody>
      </p:sp>
      <p:sp>
        <p:nvSpPr>
          <p:cNvPr id="4" name="Platshållare för bildnummer 3"/>
          <p:cNvSpPr>
            <a:spLocks noGrp="1"/>
          </p:cNvSpPr>
          <p:nvPr>
            <p:ph type="sldNum" sz="quarter" idx="5"/>
          </p:nvPr>
        </p:nvSpPr>
        <p:spPr/>
        <p:txBody>
          <a:bodyPr/>
          <a:lstStyle/>
          <a:p>
            <a:fld id="{4026CE25-3F3F-42D8-BF5F-DBD662696633}" type="slidenum">
              <a:rPr lang="sv-SE" smtClean="0"/>
              <a:t>4</a:t>
            </a:fld>
            <a:endParaRPr lang="sv-SE"/>
          </a:p>
        </p:txBody>
      </p:sp>
    </p:spTree>
    <p:extLst>
      <p:ext uri="{BB962C8B-B14F-4D97-AF65-F5344CB8AC3E}">
        <p14:creationId xmlns:p14="http://schemas.microsoft.com/office/powerpoint/2010/main" val="2938821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stället byggdes flerbostadshus längs väg 276, som nu går i tunnel under centrum. På den gamla tomten står nu bilar uppställda, och i dagsläget är det en industritomt.</a:t>
            </a:r>
          </a:p>
          <a:p>
            <a:r>
              <a:rPr lang="sv-SE" dirty="0"/>
              <a:t>I bakgrunden skymtar affärskomplexet Skutan i rött tegel. Till höger syns vägbron som leder Stationsvägen över kanalen.</a:t>
            </a:r>
          </a:p>
        </p:txBody>
      </p:sp>
      <p:sp>
        <p:nvSpPr>
          <p:cNvPr id="4" name="Platshållare för bildnummer 3"/>
          <p:cNvSpPr>
            <a:spLocks noGrp="1"/>
          </p:cNvSpPr>
          <p:nvPr>
            <p:ph type="sldNum" sz="quarter" idx="5"/>
          </p:nvPr>
        </p:nvSpPr>
        <p:spPr/>
        <p:txBody>
          <a:bodyPr/>
          <a:lstStyle/>
          <a:p>
            <a:fld id="{4026CE25-3F3F-42D8-BF5F-DBD662696633}" type="slidenum">
              <a:rPr lang="sv-SE" smtClean="0"/>
              <a:t>5</a:t>
            </a:fld>
            <a:endParaRPr lang="sv-SE"/>
          </a:p>
        </p:txBody>
      </p:sp>
    </p:spTree>
    <p:extLst>
      <p:ext uri="{BB962C8B-B14F-4D97-AF65-F5344CB8AC3E}">
        <p14:creationId xmlns:p14="http://schemas.microsoft.com/office/powerpoint/2010/main" val="1326160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Förr i tiden var kanalen Åkers-ån en viktig transportled. Allt från vikingatid då skepp passerade här på väg mot Uppsala till industriell tid då piggskutor forslade ved och strömmingsbåtar levererade fisk. Landhöjningen efter istiden gjorde kanalen allt grundare och både Gustav Vasa och senare kungar har beordrat rensning och muddring av kanalen för att hålla den farbar.</a:t>
            </a:r>
          </a:p>
          <a:p>
            <a:endParaRPr lang="sv-SE" dirty="0"/>
          </a:p>
          <a:p>
            <a:r>
              <a:rPr lang="sv-SE" dirty="0"/>
              <a:t>Bilden visar väg 276 när den ännu passerade centrum ovan jord.</a:t>
            </a:r>
          </a:p>
        </p:txBody>
      </p:sp>
      <p:sp>
        <p:nvSpPr>
          <p:cNvPr id="4" name="Platshållare för bildnummer 3"/>
          <p:cNvSpPr>
            <a:spLocks noGrp="1"/>
          </p:cNvSpPr>
          <p:nvPr>
            <p:ph type="sldNum" sz="quarter" idx="5"/>
          </p:nvPr>
        </p:nvSpPr>
        <p:spPr/>
        <p:txBody>
          <a:bodyPr/>
          <a:lstStyle/>
          <a:p>
            <a:fld id="{4026CE25-3F3F-42D8-BF5F-DBD662696633}" type="slidenum">
              <a:rPr lang="sv-SE" smtClean="0"/>
              <a:t>6</a:t>
            </a:fld>
            <a:endParaRPr lang="sv-SE"/>
          </a:p>
        </p:txBody>
      </p:sp>
    </p:spTree>
    <p:extLst>
      <p:ext uri="{BB962C8B-B14F-4D97-AF65-F5344CB8AC3E}">
        <p14:creationId xmlns:p14="http://schemas.microsoft.com/office/powerpoint/2010/main" val="2440622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Idag är vägen ledd i tunnel vilket lett till att centrum är betydligt mer promenadvänligt.</a:t>
            </a:r>
          </a:p>
        </p:txBody>
      </p:sp>
      <p:sp>
        <p:nvSpPr>
          <p:cNvPr id="4" name="Platshållare för bildnummer 3"/>
          <p:cNvSpPr>
            <a:spLocks noGrp="1"/>
          </p:cNvSpPr>
          <p:nvPr>
            <p:ph type="sldNum" sz="quarter" idx="5"/>
          </p:nvPr>
        </p:nvSpPr>
        <p:spPr/>
        <p:txBody>
          <a:bodyPr/>
          <a:lstStyle/>
          <a:p>
            <a:fld id="{4026CE25-3F3F-42D8-BF5F-DBD662696633}" type="slidenum">
              <a:rPr lang="sv-SE" smtClean="0"/>
              <a:t>7</a:t>
            </a:fld>
            <a:endParaRPr lang="sv-SE"/>
          </a:p>
        </p:txBody>
      </p:sp>
    </p:spTree>
    <p:extLst>
      <p:ext uri="{BB962C8B-B14F-4D97-AF65-F5344CB8AC3E}">
        <p14:creationId xmlns:p14="http://schemas.microsoft.com/office/powerpoint/2010/main" val="3994929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vi ser här är änden av </a:t>
            </a:r>
            <a:r>
              <a:rPr lang="sv-SE" dirty="0" err="1"/>
              <a:t>Hackstavägen</a:t>
            </a:r>
            <a:r>
              <a:rPr lang="sv-SE" dirty="0"/>
              <a:t> som leder i nord-sydlig riktning genom Åkersberga. Här slutar den vid kanalen och Lillbron över densamma.</a:t>
            </a:r>
          </a:p>
          <a:p>
            <a:r>
              <a:rPr lang="sv-SE" dirty="0"/>
              <a:t>Bron har funnits även i äldre tider, innan ångbåtstrafiken kom igång, men på den här platsen har också funnit andra, mer spännande saker. VI kan se resterna av det i den vita byggnaden med rött tak som skymtar mitt i bilden.</a:t>
            </a:r>
          </a:p>
        </p:txBody>
      </p:sp>
      <p:sp>
        <p:nvSpPr>
          <p:cNvPr id="4" name="Platshållare för bildnummer 3"/>
          <p:cNvSpPr>
            <a:spLocks noGrp="1"/>
          </p:cNvSpPr>
          <p:nvPr>
            <p:ph type="sldNum" sz="quarter" idx="5"/>
          </p:nvPr>
        </p:nvSpPr>
        <p:spPr/>
        <p:txBody>
          <a:bodyPr/>
          <a:lstStyle/>
          <a:p>
            <a:fld id="{4026CE25-3F3F-42D8-BF5F-DBD662696633}" type="slidenum">
              <a:rPr lang="sv-SE" smtClean="0"/>
              <a:t>8</a:t>
            </a:fld>
            <a:endParaRPr lang="sv-SE"/>
          </a:p>
        </p:txBody>
      </p:sp>
    </p:spTree>
    <p:extLst>
      <p:ext uri="{BB962C8B-B14F-4D97-AF65-F5344CB8AC3E}">
        <p14:creationId xmlns:p14="http://schemas.microsoft.com/office/powerpoint/2010/main" val="137782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Området är flackt och här har avlagrats lera från istidens smältvatten och den sjöbotten som området en gång utgjorde.</a:t>
            </a:r>
          </a:p>
          <a:p>
            <a:r>
              <a:rPr lang="sv-SE" dirty="0"/>
              <a:t>I mitten av 1800-talet grundades här </a:t>
            </a:r>
            <a:r>
              <a:rPr lang="sv-SE" dirty="0" err="1"/>
              <a:t>Smedby</a:t>
            </a:r>
            <a:r>
              <a:rPr lang="sv-SE" dirty="0"/>
              <a:t> tegelbruk, som kom att bli ett av </a:t>
            </a:r>
            <a:r>
              <a:rPr lang="sv-SE" dirty="0" err="1"/>
              <a:t>stockholmsområdets</a:t>
            </a:r>
            <a:r>
              <a:rPr lang="sv-SE" dirty="0"/>
              <a:t> största. I början av 1900-talet hade man 80-tal anställda och producerade mer än två miljoner murtegel om året. Teglet skeppades på pråmar till olika byggprojekt i huvudstaden, främst Östermalm. På den tiden fanns också ett stickspår till Roslagsbanan som användes för transporter. Engelbrektskyrkan är uppförd med tegel från </a:t>
            </a:r>
            <a:r>
              <a:rPr lang="sv-SE" dirty="0" err="1"/>
              <a:t>Smedby</a:t>
            </a:r>
            <a:r>
              <a:rPr lang="sv-SE" dirty="0"/>
              <a:t> tegelbruk.</a:t>
            </a:r>
          </a:p>
          <a:p>
            <a:endParaRPr lang="sv-SE" dirty="0"/>
          </a:p>
          <a:p>
            <a:r>
              <a:rPr lang="sv-SE" dirty="0"/>
              <a:t>1915 försattes bolaget i konkurs (leran tog slut!) och skorstenen sprängdes 1917. Det finns faktiskt fångat på film. Det var bröderna </a:t>
            </a:r>
            <a:r>
              <a:rPr lang="sv-SE" dirty="0" err="1"/>
              <a:t>Harlings</a:t>
            </a:r>
            <a:r>
              <a:rPr lang="sv-SE" dirty="0"/>
              <a:t> förtjänst och man använde en </a:t>
            </a:r>
            <a:r>
              <a:rPr lang="sv-SE" dirty="0" err="1"/>
              <a:t>handvevad</a:t>
            </a:r>
            <a:r>
              <a:rPr lang="sv-SE" dirty="0"/>
              <a:t> filmkamera. Filmen finns på vår webbplats, www.milstolpen.org</a:t>
            </a:r>
          </a:p>
        </p:txBody>
      </p:sp>
      <p:sp>
        <p:nvSpPr>
          <p:cNvPr id="4" name="Platshållare för bildnummer 3"/>
          <p:cNvSpPr>
            <a:spLocks noGrp="1"/>
          </p:cNvSpPr>
          <p:nvPr>
            <p:ph type="sldNum" sz="quarter" idx="5"/>
          </p:nvPr>
        </p:nvSpPr>
        <p:spPr/>
        <p:txBody>
          <a:bodyPr/>
          <a:lstStyle/>
          <a:p>
            <a:fld id="{4026CE25-3F3F-42D8-BF5F-DBD662696633}" type="slidenum">
              <a:rPr lang="sv-SE" smtClean="0"/>
              <a:t>9</a:t>
            </a:fld>
            <a:endParaRPr lang="sv-SE"/>
          </a:p>
        </p:txBody>
      </p:sp>
    </p:spTree>
    <p:extLst>
      <p:ext uri="{BB962C8B-B14F-4D97-AF65-F5344CB8AC3E}">
        <p14:creationId xmlns:p14="http://schemas.microsoft.com/office/powerpoint/2010/main" val="767223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9C5F64-7739-DAC0-1D74-982A476755DD}"/>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D3B39F2B-B3FB-E4D1-2B34-509075B73E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D9737B92-1307-9B6E-7D2B-286BA617F27A}"/>
              </a:ext>
            </a:extLst>
          </p:cNvPr>
          <p:cNvSpPr>
            <a:spLocks noGrp="1"/>
          </p:cNvSpPr>
          <p:nvPr>
            <p:ph type="dt" sz="half" idx="10"/>
          </p:nvPr>
        </p:nvSpPr>
        <p:spPr/>
        <p:txBody>
          <a:bodyPr/>
          <a:lstStyle/>
          <a:p>
            <a:fld id="{751DDE8B-CD13-4BC2-97F4-CD2A5DF9CAEA}" type="datetimeFigureOut">
              <a:rPr lang="sv-SE" smtClean="0"/>
              <a:t>2025-01-30</a:t>
            </a:fld>
            <a:endParaRPr lang="sv-SE"/>
          </a:p>
        </p:txBody>
      </p:sp>
      <p:sp>
        <p:nvSpPr>
          <p:cNvPr id="5" name="Platshållare för sidfot 4">
            <a:extLst>
              <a:ext uri="{FF2B5EF4-FFF2-40B4-BE49-F238E27FC236}">
                <a16:creationId xmlns:a16="http://schemas.microsoft.com/office/drawing/2014/main" id="{4D2BCA34-4C40-4251-EF08-7B8F9728DFE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2192593-C7AE-0283-6E38-8492DCA29029}"/>
              </a:ext>
            </a:extLst>
          </p:cNvPr>
          <p:cNvSpPr>
            <a:spLocks noGrp="1"/>
          </p:cNvSpPr>
          <p:nvPr>
            <p:ph type="sldNum" sz="quarter" idx="12"/>
          </p:nvPr>
        </p:nvSpPr>
        <p:spPr/>
        <p:txBody>
          <a:bodyPr/>
          <a:lstStyle/>
          <a:p>
            <a:fld id="{AD870109-1338-4D87-95F6-CEC87B77415E}" type="slidenum">
              <a:rPr lang="sv-SE" smtClean="0"/>
              <a:t>‹#›</a:t>
            </a:fld>
            <a:endParaRPr lang="sv-SE"/>
          </a:p>
        </p:txBody>
      </p:sp>
    </p:spTree>
    <p:extLst>
      <p:ext uri="{BB962C8B-B14F-4D97-AF65-F5344CB8AC3E}">
        <p14:creationId xmlns:p14="http://schemas.microsoft.com/office/powerpoint/2010/main" val="1681293864"/>
      </p:ext>
    </p:extLst>
  </p:cSld>
  <p:clrMapOvr>
    <a:masterClrMapping/>
  </p:clrMapOvr>
  <mc:AlternateContent xmlns:mc="http://schemas.openxmlformats.org/markup-compatibility/2006" xmlns:p14="http://schemas.microsoft.com/office/powerpoint/2010/main">
    <mc:Choice Requires="p14">
      <p:transition spd="slow" p14:dur="700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853AA5-FA44-D131-8598-4E3164A2CFF8}"/>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EF44698F-2A72-3D86-CF2E-E05DF8D18C9A}"/>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E001CFE-3640-1EE3-094B-C9CF5BFF6947}"/>
              </a:ext>
            </a:extLst>
          </p:cNvPr>
          <p:cNvSpPr>
            <a:spLocks noGrp="1"/>
          </p:cNvSpPr>
          <p:nvPr>
            <p:ph type="dt" sz="half" idx="10"/>
          </p:nvPr>
        </p:nvSpPr>
        <p:spPr/>
        <p:txBody>
          <a:bodyPr/>
          <a:lstStyle/>
          <a:p>
            <a:fld id="{751DDE8B-CD13-4BC2-97F4-CD2A5DF9CAEA}" type="datetimeFigureOut">
              <a:rPr lang="sv-SE" smtClean="0"/>
              <a:t>2025-01-30</a:t>
            </a:fld>
            <a:endParaRPr lang="sv-SE"/>
          </a:p>
        </p:txBody>
      </p:sp>
      <p:sp>
        <p:nvSpPr>
          <p:cNvPr id="5" name="Platshållare för sidfot 4">
            <a:extLst>
              <a:ext uri="{FF2B5EF4-FFF2-40B4-BE49-F238E27FC236}">
                <a16:creationId xmlns:a16="http://schemas.microsoft.com/office/drawing/2014/main" id="{51EC9A28-5235-850A-AA92-8CF4E74BAE1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8F15128-B4C7-8364-164F-A1C4EFBFF158}"/>
              </a:ext>
            </a:extLst>
          </p:cNvPr>
          <p:cNvSpPr>
            <a:spLocks noGrp="1"/>
          </p:cNvSpPr>
          <p:nvPr>
            <p:ph type="sldNum" sz="quarter" idx="12"/>
          </p:nvPr>
        </p:nvSpPr>
        <p:spPr/>
        <p:txBody>
          <a:bodyPr/>
          <a:lstStyle/>
          <a:p>
            <a:fld id="{AD870109-1338-4D87-95F6-CEC87B77415E}" type="slidenum">
              <a:rPr lang="sv-SE" smtClean="0"/>
              <a:t>‹#›</a:t>
            </a:fld>
            <a:endParaRPr lang="sv-SE"/>
          </a:p>
        </p:txBody>
      </p:sp>
    </p:spTree>
    <p:extLst>
      <p:ext uri="{BB962C8B-B14F-4D97-AF65-F5344CB8AC3E}">
        <p14:creationId xmlns:p14="http://schemas.microsoft.com/office/powerpoint/2010/main" val="4217795995"/>
      </p:ext>
    </p:extLst>
  </p:cSld>
  <p:clrMapOvr>
    <a:masterClrMapping/>
  </p:clrMapOvr>
  <mc:AlternateContent xmlns:mc="http://schemas.openxmlformats.org/markup-compatibility/2006" xmlns:p14="http://schemas.microsoft.com/office/powerpoint/2010/main">
    <mc:Choice Requires="p14">
      <p:transition spd="slow" p14:dur="7000">
        <p:wipe dir="r"/>
      </p:transition>
    </mc:Choice>
    <mc:Fallback xmlns="">
      <p:transition spd="slow">
        <p:wipe dir="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C394D6D9-887D-9ABF-1D74-2E075A3FC4AD}"/>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EC01EE52-E534-ABD6-2157-44877495CB4C}"/>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A742584-3D42-6C5A-347C-4AFB11258BE6}"/>
              </a:ext>
            </a:extLst>
          </p:cNvPr>
          <p:cNvSpPr>
            <a:spLocks noGrp="1"/>
          </p:cNvSpPr>
          <p:nvPr>
            <p:ph type="dt" sz="half" idx="10"/>
          </p:nvPr>
        </p:nvSpPr>
        <p:spPr/>
        <p:txBody>
          <a:bodyPr/>
          <a:lstStyle/>
          <a:p>
            <a:fld id="{751DDE8B-CD13-4BC2-97F4-CD2A5DF9CAEA}" type="datetimeFigureOut">
              <a:rPr lang="sv-SE" smtClean="0"/>
              <a:t>2025-01-30</a:t>
            </a:fld>
            <a:endParaRPr lang="sv-SE"/>
          </a:p>
        </p:txBody>
      </p:sp>
      <p:sp>
        <p:nvSpPr>
          <p:cNvPr id="5" name="Platshållare för sidfot 4">
            <a:extLst>
              <a:ext uri="{FF2B5EF4-FFF2-40B4-BE49-F238E27FC236}">
                <a16:creationId xmlns:a16="http://schemas.microsoft.com/office/drawing/2014/main" id="{20263EBA-428B-ABF1-8C26-0D3355F526C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4DA227E-A626-C371-EA66-8862A7349C45}"/>
              </a:ext>
            </a:extLst>
          </p:cNvPr>
          <p:cNvSpPr>
            <a:spLocks noGrp="1"/>
          </p:cNvSpPr>
          <p:nvPr>
            <p:ph type="sldNum" sz="quarter" idx="12"/>
          </p:nvPr>
        </p:nvSpPr>
        <p:spPr/>
        <p:txBody>
          <a:bodyPr/>
          <a:lstStyle/>
          <a:p>
            <a:fld id="{AD870109-1338-4D87-95F6-CEC87B77415E}" type="slidenum">
              <a:rPr lang="sv-SE" smtClean="0"/>
              <a:t>‹#›</a:t>
            </a:fld>
            <a:endParaRPr lang="sv-SE"/>
          </a:p>
        </p:txBody>
      </p:sp>
    </p:spTree>
    <p:extLst>
      <p:ext uri="{BB962C8B-B14F-4D97-AF65-F5344CB8AC3E}">
        <p14:creationId xmlns:p14="http://schemas.microsoft.com/office/powerpoint/2010/main" val="1184572595"/>
      </p:ext>
    </p:extLst>
  </p:cSld>
  <p:clrMapOvr>
    <a:masterClrMapping/>
  </p:clrMapOvr>
  <mc:AlternateContent xmlns:mc="http://schemas.openxmlformats.org/markup-compatibility/2006" xmlns:p14="http://schemas.microsoft.com/office/powerpoint/2010/main">
    <mc:Choice Requires="p14">
      <p:transition spd="slow" p14:dur="7000">
        <p:wipe dir="r"/>
      </p:transition>
    </mc:Choice>
    <mc:Fallback xmlns="">
      <p:transition spd="slow">
        <p:wipe dir="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FDB63F-A4A7-5824-4552-13B95C597E1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D46BE772-EC8D-78C1-4AFF-0AEC64362E02}"/>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7415497-6C10-754F-4F22-45CFEF5C58FE}"/>
              </a:ext>
            </a:extLst>
          </p:cNvPr>
          <p:cNvSpPr>
            <a:spLocks noGrp="1"/>
          </p:cNvSpPr>
          <p:nvPr>
            <p:ph type="dt" sz="half" idx="10"/>
          </p:nvPr>
        </p:nvSpPr>
        <p:spPr/>
        <p:txBody>
          <a:bodyPr/>
          <a:lstStyle/>
          <a:p>
            <a:fld id="{751DDE8B-CD13-4BC2-97F4-CD2A5DF9CAEA}" type="datetimeFigureOut">
              <a:rPr lang="sv-SE" smtClean="0"/>
              <a:t>2025-01-30</a:t>
            </a:fld>
            <a:endParaRPr lang="sv-SE"/>
          </a:p>
        </p:txBody>
      </p:sp>
      <p:sp>
        <p:nvSpPr>
          <p:cNvPr id="5" name="Platshållare för sidfot 4">
            <a:extLst>
              <a:ext uri="{FF2B5EF4-FFF2-40B4-BE49-F238E27FC236}">
                <a16:creationId xmlns:a16="http://schemas.microsoft.com/office/drawing/2014/main" id="{E10E84D0-0B11-E5D9-DD9F-5E99C480792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D3D5DF0-3C76-8B82-162A-AD2BF87C21D8}"/>
              </a:ext>
            </a:extLst>
          </p:cNvPr>
          <p:cNvSpPr>
            <a:spLocks noGrp="1"/>
          </p:cNvSpPr>
          <p:nvPr>
            <p:ph type="sldNum" sz="quarter" idx="12"/>
          </p:nvPr>
        </p:nvSpPr>
        <p:spPr/>
        <p:txBody>
          <a:bodyPr/>
          <a:lstStyle/>
          <a:p>
            <a:fld id="{AD870109-1338-4D87-95F6-CEC87B77415E}" type="slidenum">
              <a:rPr lang="sv-SE" smtClean="0"/>
              <a:t>‹#›</a:t>
            </a:fld>
            <a:endParaRPr lang="sv-SE"/>
          </a:p>
        </p:txBody>
      </p:sp>
    </p:spTree>
    <p:extLst>
      <p:ext uri="{BB962C8B-B14F-4D97-AF65-F5344CB8AC3E}">
        <p14:creationId xmlns:p14="http://schemas.microsoft.com/office/powerpoint/2010/main" val="338174195"/>
      </p:ext>
    </p:extLst>
  </p:cSld>
  <p:clrMapOvr>
    <a:masterClrMapping/>
  </p:clrMapOvr>
  <mc:AlternateContent xmlns:mc="http://schemas.openxmlformats.org/markup-compatibility/2006" xmlns:p14="http://schemas.microsoft.com/office/powerpoint/2010/main">
    <mc:Choice Requires="p14">
      <p:transition spd="slow" p14:dur="7000">
        <p:wipe dir="r"/>
      </p:transition>
    </mc:Choice>
    <mc:Fallback xmlns="">
      <p:transition spd="slow">
        <p:wipe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5D8749-B962-523F-F2C4-EF9977A0FA8D}"/>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4905B6B8-7F1B-DF54-B20E-9423658939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FC14068B-0BBA-3BDB-85AD-3A4BF94528D4}"/>
              </a:ext>
            </a:extLst>
          </p:cNvPr>
          <p:cNvSpPr>
            <a:spLocks noGrp="1"/>
          </p:cNvSpPr>
          <p:nvPr>
            <p:ph type="dt" sz="half" idx="10"/>
          </p:nvPr>
        </p:nvSpPr>
        <p:spPr/>
        <p:txBody>
          <a:bodyPr/>
          <a:lstStyle/>
          <a:p>
            <a:fld id="{751DDE8B-CD13-4BC2-97F4-CD2A5DF9CAEA}" type="datetimeFigureOut">
              <a:rPr lang="sv-SE" smtClean="0"/>
              <a:t>2025-01-30</a:t>
            </a:fld>
            <a:endParaRPr lang="sv-SE"/>
          </a:p>
        </p:txBody>
      </p:sp>
      <p:sp>
        <p:nvSpPr>
          <p:cNvPr id="5" name="Platshållare för sidfot 4">
            <a:extLst>
              <a:ext uri="{FF2B5EF4-FFF2-40B4-BE49-F238E27FC236}">
                <a16:creationId xmlns:a16="http://schemas.microsoft.com/office/drawing/2014/main" id="{B3337141-48EC-9865-727D-3E48A9AD143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D9BD85C-3E7A-A601-850C-6B729410DC52}"/>
              </a:ext>
            </a:extLst>
          </p:cNvPr>
          <p:cNvSpPr>
            <a:spLocks noGrp="1"/>
          </p:cNvSpPr>
          <p:nvPr>
            <p:ph type="sldNum" sz="quarter" idx="12"/>
          </p:nvPr>
        </p:nvSpPr>
        <p:spPr/>
        <p:txBody>
          <a:bodyPr/>
          <a:lstStyle/>
          <a:p>
            <a:fld id="{AD870109-1338-4D87-95F6-CEC87B77415E}" type="slidenum">
              <a:rPr lang="sv-SE" smtClean="0"/>
              <a:t>‹#›</a:t>
            </a:fld>
            <a:endParaRPr lang="sv-SE"/>
          </a:p>
        </p:txBody>
      </p:sp>
    </p:spTree>
    <p:extLst>
      <p:ext uri="{BB962C8B-B14F-4D97-AF65-F5344CB8AC3E}">
        <p14:creationId xmlns:p14="http://schemas.microsoft.com/office/powerpoint/2010/main" val="598845298"/>
      </p:ext>
    </p:extLst>
  </p:cSld>
  <p:clrMapOvr>
    <a:masterClrMapping/>
  </p:clrMapOvr>
  <mc:AlternateContent xmlns:mc="http://schemas.openxmlformats.org/markup-compatibility/2006" xmlns:p14="http://schemas.microsoft.com/office/powerpoint/2010/main">
    <mc:Choice Requires="p14">
      <p:transition spd="slow" p14:dur="7000">
        <p:wipe dir="r"/>
      </p:transition>
    </mc:Choice>
    <mc:Fallback xmlns="">
      <p:transition spd="slow">
        <p:wipe dir="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87F672-4904-E94D-E6F2-90E6BB252BA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4D2C181-6A20-65B7-0AE4-9BF81C95D15B}"/>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5EC5E393-0B21-0398-6A5B-768CE9F4BB76}"/>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C858A634-72E6-C83D-FEA5-DE3923DB01B6}"/>
              </a:ext>
            </a:extLst>
          </p:cNvPr>
          <p:cNvSpPr>
            <a:spLocks noGrp="1"/>
          </p:cNvSpPr>
          <p:nvPr>
            <p:ph type="dt" sz="half" idx="10"/>
          </p:nvPr>
        </p:nvSpPr>
        <p:spPr/>
        <p:txBody>
          <a:bodyPr/>
          <a:lstStyle/>
          <a:p>
            <a:fld id="{751DDE8B-CD13-4BC2-97F4-CD2A5DF9CAEA}" type="datetimeFigureOut">
              <a:rPr lang="sv-SE" smtClean="0"/>
              <a:t>2025-01-30</a:t>
            </a:fld>
            <a:endParaRPr lang="sv-SE"/>
          </a:p>
        </p:txBody>
      </p:sp>
      <p:sp>
        <p:nvSpPr>
          <p:cNvPr id="6" name="Platshållare för sidfot 5">
            <a:extLst>
              <a:ext uri="{FF2B5EF4-FFF2-40B4-BE49-F238E27FC236}">
                <a16:creationId xmlns:a16="http://schemas.microsoft.com/office/drawing/2014/main" id="{83F93E6F-1AEF-7F11-1546-EE3AB33750C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BCC18D5-0F77-4FA4-3042-FEC6C1A774E6}"/>
              </a:ext>
            </a:extLst>
          </p:cNvPr>
          <p:cNvSpPr>
            <a:spLocks noGrp="1"/>
          </p:cNvSpPr>
          <p:nvPr>
            <p:ph type="sldNum" sz="quarter" idx="12"/>
          </p:nvPr>
        </p:nvSpPr>
        <p:spPr/>
        <p:txBody>
          <a:bodyPr/>
          <a:lstStyle/>
          <a:p>
            <a:fld id="{AD870109-1338-4D87-95F6-CEC87B77415E}" type="slidenum">
              <a:rPr lang="sv-SE" smtClean="0"/>
              <a:t>‹#›</a:t>
            </a:fld>
            <a:endParaRPr lang="sv-SE"/>
          </a:p>
        </p:txBody>
      </p:sp>
    </p:spTree>
    <p:extLst>
      <p:ext uri="{BB962C8B-B14F-4D97-AF65-F5344CB8AC3E}">
        <p14:creationId xmlns:p14="http://schemas.microsoft.com/office/powerpoint/2010/main" val="2643317351"/>
      </p:ext>
    </p:extLst>
  </p:cSld>
  <p:clrMapOvr>
    <a:masterClrMapping/>
  </p:clrMapOvr>
  <mc:AlternateContent xmlns:mc="http://schemas.openxmlformats.org/markup-compatibility/2006" xmlns:p14="http://schemas.microsoft.com/office/powerpoint/2010/main">
    <mc:Choice Requires="p14">
      <p:transition spd="slow" p14:dur="7000">
        <p:wipe dir="r"/>
      </p:transition>
    </mc:Choice>
    <mc:Fallback xmlns="">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7F9E8F-C5F1-20BA-8F6A-18C115ADE75E}"/>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63CF384-564C-DA51-CBBC-5159608B5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90AD38BC-50A4-38E5-6D60-50E518542070}"/>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46278EFD-3EC9-63D8-5F04-06CDC8ECAC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2865B3AD-5466-9EC8-EA98-644BE980F5B8}"/>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22C6E135-3F69-CCD2-181B-A8116D81EE05}"/>
              </a:ext>
            </a:extLst>
          </p:cNvPr>
          <p:cNvSpPr>
            <a:spLocks noGrp="1"/>
          </p:cNvSpPr>
          <p:nvPr>
            <p:ph type="dt" sz="half" idx="10"/>
          </p:nvPr>
        </p:nvSpPr>
        <p:spPr/>
        <p:txBody>
          <a:bodyPr/>
          <a:lstStyle/>
          <a:p>
            <a:fld id="{751DDE8B-CD13-4BC2-97F4-CD2A5DF9CAEA}" type="datetimeFigureOut">
              <a:rPr lang="sv-SE" smtClean="0"/>
              <a:t>2025-01-30</a:t>
            </a:fld>
            <a:endParaRPr lang="sv-SE"/>
          </a:p>
        </p:txBody>
      </p:sp>
      <p:sp>
        <p:nvSpPr>
          <p:cNvPr id="8" name="Platshållare för sidfot 7">
            <a:extLst>
              <a:ext uri="{FF2B5EF4-FFF2-40B4-BE49-F238E27FC236}">
                <a16:creationId xmlns:a16="http://schemas.microsoft.com/office/drawing/2014/main" id="{B2BBC6E1-8FDA-3FDD-88AA-B25316F4E8B4}"/>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ADFC9485-5756-224A-DB87-0CC08D2733F6}"/>
              </a:ext>
            </a:extLst>
          </p:cNvPr>
          <p:cNvSpPr>
            <a:spLocks noGrp="1"/>
          </p:cNvSpPr>
          <p:nvPr>
            <p:ph type="sldNum" sz="quarter" idx="12"/>
          </p:nvPr>
        </p:nvSpPr>
        <p:spPr/>
        <p:txBody>
          <a:bodyPr/>
          <a:lstStyle/>
          <a:p>
            <a:fld id="{AD870109-1338-4D87-95F6-CEC87B77415E}" type="slidenum">
              <a:rPr lang="sv-SE" smtClean="0"/>
              <a:t>‹#›</a:t>
            </a:fld>
            <a:endParaRPr lang="sv-SE"/>
          </a:p>
        </p:txBody>
      </p:sp>
    </p:spTree>
    <p:extLst>
      <p:ext uri="{BB962C8B-B14F-4D97-AF65-F5344CB8AC3E}">
        <p14:creationId xmlns:p14="http://schemas.microsoft.com/office/powerpoint/2010/main" val="2369390852"/>
      </p:ext>
    </p:extLst>
  </p:cSld>
  <p:clrMapOvr>
    <a:masterClrMapping/>
  </p:clrMapOvr>
  <mc:AlternateContent xmlns:mc="http://schemas.openxmlformats.org/markup-compatibility/2006" xmlns:p14="http://schemas.microsoft.com/office/powerpoint/2010/main">
    <mc:Choice Requires="p14">
      <p:transition spd="slow" p14:dur="7000">
        <p:wipe dir="r"/>
      </p:transition>
    </mc:Choice>
    <mc:Fallback xmlns="">
      <p:transition spd="slow">
        <p:wipe dir="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B28D03-BD37-0528-8612-3BAD4D05E0F1}"/>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DCB7311-66C9-6DD1-37F8-3D9C726E4255}"/>
              </a:ext>
            </a:extLst>
          </p:cNvPr>
          <p:cNvSpPr>
            <a:spLocks noGrp="1"/>
          </p:cNvSpPr>
          <p:nvPr>
            <p:ph type="dt" sz="half" idx="10"/>
          </p:nvPr>
        </p:nvSpPr>
        <p:spPr/>
        <p:txBody>
          <a:bodyPr/>
          <a:lstStyle/>
          <a:p>
            <a:fld id="{751DDE8B-CD13-4BC2-97F4-CD2A5DF9CAEA}" type="datetimeFigureOut">
              <a:rPr lang="sv-SE" smtClean="0"/>
              <a:t>2025-01-30</a:t>
            </a:fld>
            <a:endParaRPr lang="sv-SE"/>
          </a:p>
        </p:txBody>
      </p:sp>
      <p:sp>
        <p:nvSpPr>
          <p:cNvPr id="4" name="Platshållare för sidfot 3">
            <a:extLst>
              <a:ext uri="{FF2B5EF4-FFF2-40B4-BE49-F238E27FC236}">
                <a16:creationId xmlns:a16="http://schemas.microsoft.com/office/drawing/2014/main" id="{C223939C-B980-3BEE-1D2A-F7F9BC3337A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9FDD86E8-9A9A-251F-0F2C-B558673B144A}"/>
              </a:ext>
            </a:extLst>
          </p:cNvPr>
          <p:cNvSpPr>
            <a:spLocks noGrp="1"/>
          </p:cNvSpPr>
          <p:nvPr>
            <p:ph type="sldNum" sz="quarter" idx="12"/>
          </p:nvPr>
        </p:nvSpPr>
        <p:spPr/>
        <p:txBody>
          <a:bodyPr/>
          <a:lstStyle/>
          <a:p>
            <a:fld id="{AD870109-1338-4D87-95F6-CEC87B77415E}" type="slidenum">
              <a:rPr lang="sv-SE" smtClean="0"/>
              <a:t>‹#›</a:t>
            </a:fld>
            <a:endParaRPr lang="sv-SE"/>
          </a:p>
        </p:txBody>
      </p:sp>
    </p:spTree>
    <p:extLst>
      <p:ext uri="{BB962C8B-B14F-4D97-AF65-F5344CB8AC3E}">
        <p14:creationId xmlns:p14="http://schemas.microsoft.com/office/powerpoint/2010/main" val="209191143"/>
      </p:ext>
    </p:extLst>
  </p:cSld>
  <p:clrMapOvr>
    <a:masterClrMapping/>
  </p:clrMapOvr>
  <mc:AlternateContent xmlns:mc="http://schemas.openxmlformats.org/markup-compatibility/2006" xmlns:p14="http://schemas.microsoft.com/office/powerpoint/2010/main">
    <mc:Choice Requires="p14">
      <p:transition spd="slow" p14:dur="7000">
        <p:wipe dir="r"/>
      </p:transition>
    </mc:Choice>
    <mc:Fallback xmlns="">
      <p:transition spd="slow">
        <p:wipe dir="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041E3AE-D6C0-EEF8-EED4-E47911838737}"/>
              </a:ext>
            </a:extLst>
          </p:cNvPr>
          <p:cNvSpPr>
            <a:spLocks noGrp="1"/>
          </p:cNvSpPr>
          <p:nvPr>
            <p:ph type="dt" sz="half" idx="10"/>
          </p:nvPr>
        </p:nvSpPr>
        <p:spPr/>
        <p:txBody>
          <a:bodyPr/>
          <a:lstStyle/>
          <a:p>
            <a:fld id="{751DDE8B-CD13-4BC2-97F4-CD2A5DF9CAEA}" type="datetimeFigureOut">
              <a:rPr lang="sv-SE" smtClean="0"/>
              <a:t>2025-01-30</a:t>
            </a:fld>
            <a:endParaRPr lang="sv-SE"/>
          </a:p>
        </p:txBody>
      </p:sp>
      <p:sp>
        <p:nvSpPr>
          <p:cNvPr id="3" name="Platshållare för sidfot 2">
            <a:extLst>
              <a:ext uri="{FF2B5EF4-FFF2-40B4-BE49-F238E27FC236}">
                <a16:creationId xmlns:a16="http://schemas.microsoft.com/office/drawing/2014/main" id="{BE9895B9-5B30-07BF-CDD5-0504DE1BE051}"/>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01E5C9C-3E74-5AED-7413-CBBB3B61ADD6}"/>
              </a:ext>
            </a:extLst>
          </p:cNvPr>
          <p:cNvSpPr>
            <a:spLocks noGrp="1"/>
          </p:cNvSpPr>
          <p:nvPr>
            <p:ph type="sldNum" sz="quarter" idx="12"/>
          </p:nvPr>
        </p:nvSpPr>
        <p:spPr/>
        <p:txBody>
          <a:bodyPr/>
          <a:lstStyle/>
          <a:p>
            <a:fld id="{AD870109-1338-4D87-95F6-CEC87B77415E}" type="slidenum">
              <a:rPr lang="sv-SE" smtClean="0"/>
              <a:t>‹#›</a:t>
            </a:fld>
            <a:endParaRPr lang="sv-SE"/>
          </a:p>
        </p:txBody>
      </p:sp>
    </p:spTree>
    <p:extLst>
      <p:ext uri="{BB962C8B-B14F-4D97-AF65-F5344CB8AC3E}">
        <p14:creationId xmlns:p14="http://schemas.microsoft.com/office/powerpoint/2010/main" val="4027745058"/>
      </p:ext>
    </p:extLst>
  </p:cSld>
  <p:clrMapOvr>
    <a:masterClrMapping/>
  </p:clrMapOvr>
  <mc:AlternateContent xmlns:mc="http://schemas.openxmlformats.org/markup-compatibility/2006" xmlns:p14="http://schemas.microsoft.com/office/powerpoint/2010/main">
    <mc:Choice Requires="p14">
      <p:transition spd="slow" p14:dur="7000">
        <p:wipe dir="r"/>
      </p:transition>
    </mc:Choice>
    <mc:Fallback xmlns="">
      <p:transition spd="slow">
        <p:wipe dir="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5CA586-F0C3-AFC5-876E-45B45CE5F665}"/>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56782ED-713B-BDFC-DA1F-DB5B431E8D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0E912426-858C-D466-B790-7502B562C6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6A00BE6F-46D4-46D4-255E-970E7B5EE4FC}"/>
              </a:ext>
            </a:extLst>
          </p:cNvPr>
          <p:cNvSpPr>
            <a:spLocks noGrp="1"/>
          </p:cNvSpPr>
          <p:nvPr>
            <p:ph type="dt" sz="half" idx="10"/>
          </p:nvPr>
        </p:nvSpPr>
        <p:spPr/>
        <p:txBody>
          <a:bodyPr/>
          <a:lstStyle/>
          <a:p>
            <a:fld id="{751DDE8B-CD13-4BC2-97F4-CD2A5DF9CAEA}" type="datetimeFigureOut">
              <a:rPr lang="sv-SE" smtClean="0"/>
              <a:t>2025-01-30</a:t>
            </a:fld>
            <a:endParaRPr lang="sv-SE"/>
          </a:p>
        </p:txBody>
      </p:sp>
      <p:sp>
        <p:nvSpPr>
          <p:cNvPr id="6" name="Platshållare för sidfot 5">
            <a:extLst>
              <a:ext uri="{FF2B5EF4-FFF2-40B4-BE49-F238E27FC236}">
                <a16:creationId xmlns:a16="http://schemas.microsoft.com/office/drawing/2014/main" id="{45C5C486-CCDB-7930-2BEC-079923DD7BB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7D196D07-5296-9044-F205-7F242328028C}"/>
              </a:ext>
            </a:extLst>
          </p:cNvPr>
          <p:cNvSpPr>
            <a:spLocks noGrp="1"/>
          </p:cNvSpPr>
          <p:nvPr>
            <p:ph type="sldNum" sz="quarter" idx="12"/>
          </p:nvPr>
        </p:nvSpPr>
        <p:spPr/>
        <p:txBody>
          <a:bodyPr/>
          <a:lstStyle/>
          <a:p>
            <a:fld id="{AD870109-1338-4D87-95F6-CEC87B77415E}" type="slidenum">
              <a:rPr lang="sv-SE" smtClean="0"/>
              <a:t>‹#›</a:t>
            </a:fld>
            <a:endParaRPr lang="sv-SE"/>
          </a:p>
        </p:txBody>
      </p:sp>
    </p:spTree>
    <p:extLst>
      <p:ext uri="{BB962C8B-B14F-4D97-AF65-F5344CB8AC3E}">
        <p14:creationId xmlns:p14="http://schemas.microsoft.com/office/powerpoint/2010/main" val="1306256752"/>
      </p:ext>
    </p:extLst>
  </p:cSld>
  <p:clrMapOvr>
    <a:masterClrMapping/>
  </p:clrMapOvr>
  <mc:AlternateContent xmlns:mc="http://schemas.openxmlformats.org/markup-compatibility/2006" xmlns:p14="http://schemas.microsoft.com/office/powerpoint/2010/main">
    <mc:Choice Requires="p14">
      <p:transition spd="slow" p14:dur="7000">
        <p:wipe dir="r"/>
      </p:transition>
    </mc:Choice>
    <mc:Fallback xmlns="">
      <p:transition spd="slow">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93AA23-3DFF-246D-970A-4A59A21670D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C44A290A-40EB-5DD6-2CDD-3F41999F6B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36C1EF31-A94B-3ED2-1FCB-A6788FD2CB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2E781508-38C8-E676-276E-F01EC70F13A1}"/>
              </a:ext>
            </a:extLst>
          </p:cNvPr>
          <p:cNvSpPr>
            <a:spLocks noGrp="1"/>
          </p:cNvSpPr>
          <p:nvPr>
            <p:ph type="dt" sz="half" idx="10"/>
          </p:nvPr>
        </p:nvSpPr>
        <p:spPr/>
        <p:txBody>
          <a:bodyPr/>
          <a:lstStyle/>
          <a:p>
            <a:fld id="{751DDE8B-CD13-4BC2-97F4-CD2A5DF9CAEA}" type="datetimeFigureOut">
              <a:rPr lang="sv-SE" smtClean="0"/>
              <a:t>2025-01-30</a:t>
            </a:fld>
            <a:endParaRPr lang="sv-SE"/>
          </a:p>
        </p:txBody>
      </p:sp>
      <p:sp>
        <p:nvSpPr>
          <p:cNvPr id="6" name="Platshållare för sidfot 5">
            <a:extLst>
              <a:ext uri="{FF2B5EF4-FFF2-40B4-BE49-F238E27FC236}">
                <a16:creationId xmlns:a16="http://schemas.microsoft.com/office/drawing/2014/main" id="{546E00B7-7A1F-770D-6BD6-54D6DD0642C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762C3351-569B-C0CC-26FF-F9E262F368BC}"/>
              </a:ext>
            </a:extLst>
          </p:cNvPr>
          <p:cNvSpPr>
            <a:spLocks noGrp="1"/>
          </p:cNvSpPr>
          <p:nvPr>
            <p:ph type="sldNum" sz="quarter" idx="12"/>
          </p:nvPr>
        </p:nvSpPr>
        <p:spPr/>
        <p:txBody>
          <a:bodyPr/>
          <a:lstStyle/>
          <a:p>
            <a:fld id="{AD870109-1338-4D87-95F6-CEC87B77415E}" type="slidenum">
              <a:rPr lang="sv-SE" smtClean="0"/>
              <a:t>‹#›</a:t>
            </a:fld>
            <a:endParaRPr lang="sv-SE"/>
          </a:p>
        </p:txBody>
      </p:sp>
    </p:spTree>
    <p:extLst>
      <p:ext uri="{BB962C8B-B14F-4D97-AF65-F5344CB8AC3E}">
        <p14:creationId xmlns:p14="http://schemas.microsoft.com/office/powerpoint/2010/main" val="549476051"/>
      </p:ext>
    </p:extLst>
  </p:cSld>
  <p:clrMapOvr>
    <a:masterClrMapping/>
  </p:clrMapOvr>
  <mc:AlternateContent xmlns:mc="http://schemas.openxmlformats.org/markup-compatibility/2006" xmlns:p14="http://schemas.microsoft.com/office/powerpoint/2010/main">
    <mc:Choice Requires="p14">
      <p:transition spd="slow" p14:dur="7000">
        <p:wipe dir="r"/>
      </p:transition>
    </mc:Choice>
    <mc:Fallback xmlns="">
      <p:transition spd="slow">
        <p:wipe dir="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670D2D91-D4EF-28B6-899D-DC2C583FEA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5EEFB38-E651-51D3-DF26-63B8B2E6A1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80B31F2-CD39-B77A-51E9-9EB9245F8F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DDE8B-CD13-4BC2-97F4-CD2A5DF9CAEA}" type="datetimeFigureOut">
              <a:rPr lang="sv-SE" smtClean="0"/>
              <a:t>2025-01-30</a:t>
            </a:fld>
            <a:endParaRPr lang="sv-SE"/>
          </a:p>
        </p:txBody>
      </p:sp>
      <p:sp>
        <p:nvSpPr>
          <p:cNvPr id="5" name="Platshållare för sidfot 4">
            <a:extLst>
              <a:ext uri="{FF2B5EF4-FFF2-40B4-BE49-F238E27FC236}">
                <a16:creationId xmlns:a16="http://schemas.microsoft.com/office/drawing/2014/main" id="{085C06E4-D6A0-6B81-E2F4-24136EB782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105B5EA3-839B-24F0-8507-CB1B94A7B3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870109-1338-4D87-95F6-CEC87B77415E}" type="slidenum">
              <a:rPr lang="sv-SE" smtClean="0"/>
              <a:t>‹#›</a:t>
            </a:fld>
            <a:endParaRPr lang="sv-SE"/>
          </a:p>
        </p:txBody>
      </p:sp>
    </p:spTree>
    <p:extLst>
      <p:ext uri="{BB962C8B-B14F-4D97-AF65-F5344CB8AC3E}">
        <p14:creationId xmlns:p14="http://schemas.microsoft.com/office/powerpoint/2010/main" val="882667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700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D666E4-0D96-0A99-A1D8-0F1C5FB5A5A1}"/>
              </a:ext>
            </a:extLst>
          </p:cNvPr>
          <p:cNvSpPr>
            <a:spLocks noGrp="1"/>
          </p:cNvSpPr>
          <p:nvPr>
            <p:ph type="ctrTitle"/>
          </p:nvPr>
        </p:nvSpPr>
        <p:spPr>
          <a:xfrm>
            <a:off x="1524000" y="1117598"/>
            <a:ext cx="9144000" cy="2024063"/>
          </a:xfrm>
        </p:spPr>
        <p:txBody>
          <a:bodyPr>
            <a:normAutofit/>
          </a:bodyPr>
          <a:lstStyle/>
          <a:p>
            <a:r>
              <a:rPr lang="sv-SE" dirty="0">
                <a:latin typeface="Castellar" panose="020A0402060406010301" pitchFamily="18" charset="0"/>
              </a:rPr>
              <a:t>ÅKERSBERGA</a:t>
            </a:r>
            <a:br>
              <a:rPr lang="sv-SE" dirty="0">
                <a:latin typeface="Castellar" panose="020A0402060406010301" pitchFamily="18" charset="0"/>
              </a:rPr>
            </a:br>
            <a:r>
              <a:rPr lang="sv-SE" dirty="0">
                <a:latin typeface="Castellar" panose="020A0402060406010301" pitchFamily="18" charset="0"/>
              </a:rPr>
              <a:t>DÅ </a:t>
            </a:r>
            <a:r>
              <a:rPr lang="sv-SE" sz="4800" dirty="0">
                <a:latin typeface="Castellar" panose="020A0402060406010301" pitchFamily="18" charset="0"/>
              </a:rPr>
              <a:t>OCH</a:t>
            </a:r>
            <a:r>
              <a:rPr lang="sv-SE" dirty="0">
                <a:latin typeface="Castellar" panose="020A0402060406010301" pitchFamily="18" charset="0"/>
              </a:rPr>
              <a:t> NU</a:t>
            </a:r>
          </a:p>
        </p:txBody>
      </p:sp>
      <p:sp>
        <p:nvSpPr>
          <p:cNvPr id="3" name="Underrubrik 2">
            <a:extLst>
              <a:ext uri="{FF2B5EF4-FFF2-40B4-BE49-F238E27FC236}">
                <a16:creationId xmlns:a16="http://schemas.microsoft.com/office/drawing/2014/main" id="{004FCB27-AB07-5E83-B855-12C6E16ED475}"/>
              </a:ext>
            </a:extLst>
          </p:cNvPr>
          <p:cNvSpPr>
            <a:spLocks noGrp="1"/>
          </p:cNvSpPr>
          <p:nvPr>
            <p:ph type="subTitle" idx="1"/>
          </p:nvPr>
        </p:nvSpPr>
        <p:spPr>
          <a:xfrm>
            <a:off x="1523999" y="3429000"/>
            <a:ext cx="9144000" cy="1770062"/>
          </a:xfrm>
        </p:spPr>
        <p:txBody>
          <a:bodyPr>
            <a:normAutofit/>
          </a:bodyPr>
          <a:lstStyle/>
          <a:p>
            <a:r>
              <a:rPr lang="sv-SE" dirty="0"/>
              <a:t>Ett bildspel baserat på boken med samma namn skapad 2013 av</a:t>
            </a:r>
          </a:p>
          <a:p>
            <a:r>
              <a:rPr lang="sv-SE" dirty="0"/>
              <a:t>Leif Svensson och Gunnar Winberg</a:t>
            </a:r>
            <a:br>
              <a:rPr lang="sv-SE" dirty="0"/>
            </a:br>
            <a:endParaRPr lang="sv-SE" dirty="0"/>
          </a:p>
          <a:p>
            <a:r>
              <a:rPr lang="sv-SE" dirty="0"/>
              <a:t>ÖSTERÅKERS HEMBYGDS- OCH FORNMINNESFÖRENING</a:t>
            </a:r>
          </a:p>
        </p:txBody>
      </p:sp>
      <p:sp>
        <p:nvSpPr>
          <p:cNvPr id="5" name="textruta 4">
            <a:extLst>
              <a:ext uri="{FF2B5EF4-FFF2-40B4-BE49-F238E27FC236}">
                <a16:creationId xmlns:a16="http://schemas.microsoft.com/office/drawing/2014/main" id="{FE193065-C83B-3E81-F4DE-28727D48B4E7}"/>
              </a:ext>
            </a:extLst>
          </p:cNvPr>
          <p:cNvSpPr txBox="1"/>
          <p:nvPr/>
        </p:nvSpPr>
        <p:spPr>
          <a:xfrm>
            <a:off x="3759653" y="5570867"/>
            <a:ext cx="4672693" cy="523220"/>
          </a:xfrm>
          <a:prstGeom prst="rect">
            <a:avLst/>
          </a:prstGeom>
          <a:noFill/>
        </p:spPr>
        <p:txBody>
          <a:bodyPr wrap="square" rtlCol="0">
            <a:spAutoFit/>
          </a:bodyPr>
          <a:lstStyle/>
          <a:p>
            <a:r>
              <a:rPr lang="sv-SE" sz="2800" dirty="0"/>
              <a:t>Presentatör: Lars Valentin</a:t>
            </a:r>
          </a:p>
        </p:txBody>
      </p:sp>
    </p:spTree>
    <p:extLst>
      <p:ext uri="{BB962C8B-B14F-4D97-AF65-F5344CB8AC3E}">
        <p14:creationId xmlns:p14="http://schemas.microsoft.com/office/powerpoint/2010/main" val="2222133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descr="En bild som visar utomhus, transport, skepp, vattenfartyg&#10;&#10;Automatiskt genererad beskrivning">
            <a:extLst>
              <a:ext uri="{FF2B5EF4-FFF2-40B4-BE49-F238E27FC236}">
                <a16:creationId xmlns:a16="http://schemas.microsoft.com/office/drawing/2014/main" id="{92B8A151-91BA-249E-A02A-EA7DAC5EF1D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47408" y="0"/>
            <a:ext cx="10097184" cy="6858000"/>
          </a:xfrm>
          <a:prstGeom prst="rect">
            <a:avLst/>
          </a:prstGeom>
        </p:spPr>
      </p:pic>
      <p:sp>
        <p:nvSpPr>
          <p:cNvPr id="2" name="textruta 1">
            <a:extLst>
              <a:ext uri="{FF2B5EF4-FFF2-40B4-BE49-F238E27FC236}">
                <a16:creationId xmlns:a16="http://schemas.microsoft.com/office/drawing/2014/main" id="{2BECCB5B-DA9B-674C-FCCB-12A3782C5330}"/>
              </a:ext>
            </a:extLst>
          </p:cNvPr>
          <p:cNvSpPr txBox="1"/>
          <p:nvPr/>
        </p:nvSpPr>
        <p:spPr>
          <a:xfrm>
            <a:off x="1047408" y="0"/>
            <a:ext cx="9579403" cy="1754326"/>
          </a:xfrm>
          <a:prstGeom prst="rect">
            <a:avLst/>
          </a:prstGeom>
          <a:solidFill>
            <a:schemeClr val="bg1">
              <a:alpha val="40000"/>
            </a:schemeClr>
          </a:solidFill>
        </p:spPr>
        <p:txBody>
          <a:bodyPr wrap="square" rtlCol="0">
            <a:spAutoFit/>
          </a:bodyPr>
          <a:lstStyle/>
          <a:p>
            <a:r>
              <a:rPr lang="sv-SE"/>
              <a:t>Nu har vi tagit oss uppströms Åkers kanal ca en kilometer och kommit till den tidens centrum, Åkersbro. Härifrån kunde man tag sig till Stockholm. Att resa med båt var det vanligaste och bekvämaste sättet. Alternativet var häst och vagn på skumpiga småvägar.</a:t>
            </a:r>
          </a:p>
          <a:p>
            <a:r>
              <a:rPr lang="sv-SE"/>
              <a:t>Det var inte ovanligt att man klädde sig fin inför resan. Varje dag gick båt från Brottby, norr om Åkersberga, lade till vid flera bryggor längs turen till stora staden och efter fyra timmar var man framme.</a:t>
            </a:r>
            <a:endParaRPr lang="sv-SE" dirty="0"/>
          </a:p>
        </p:txBody>
      </p:sp>
    </p:spTree>
    <p:extLst>
      <p:ext uri="{BB962C8B-B14F-4D97-AF65-F5344CB8AC3E}">
        <p14:creationId xmlns:p14="http://schemas.microsoft.com/office/powerpoint/2010/main" val="11256886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72795A56-B8CE-45C8-4429-3CCC8C8AD739}"/>
              </a:ext>
            </a:extLst>
          </p:cNvPr>
          <p:cNvPicPr>
            <a:picLocks noChangeAspect="1"/>
          </p:cNvPicPr>
          <p:nvPr/>
        </p:nvPicPr>
        <p:blipFill>
          <a:blip r:embed="rId3"/>
          <a:stretch>
            <a:fillRect/>
          </a:stretch>
        </p:blipFill>
        <p:spPr>
          <a:xfrm>
            <a:off x="1515470" y="0"/>
            <a:ext cx="9161060" cy="6858000"/>
          </a:xfrm>
          <a:prstGeom prst="rect">
            <a:avLst/>
          </a:prstGeom>
        </p:spPr>
      </p:pic>
      <p:sp>
        <p:nvSpPr>
          <p:cNvPr id="2" name="textruta 1">
            <a:extLst>
              <a:ext uri="{FF2B5EF4-FFF2-40B4-BE49-F238E27FC236}">
                <a16:creationId xmlns:a16="http://schemas.microsoft.com/office/drawing/2014/main" id="{FA517E24-0FDF-F042-4E74-717BA3D61E2A}"/>
              </a:ext>
            </a:extLst>
          </p:cNvPr>
          <p:cNvSpPr txBox="1"/>
          <p:nvPr/>
        </p:nvSpPr>
        <p:spPr>
          <a:xfrm>
            <a:off x="6623222" y="4596714"/>
            <a:ext cx="3781167" cy="2031325"/>
          </a:xfrm>
          <a:prstGeom prst="rect">
            <a:avLst/>
          </a:prstGeom>
          <a:solidFill>
            <a:schemeClr val="bg1">
              <a:alpha val="48000"/>
            </a:schemeClr>
          </a:solidFill>
        </p:spPr>
        <p:txBody>
          <a:bodyPr wrap="square" rtlCol="0">
            <a:spAutoFit/>
          </a:bodyPr>
          <a:lstStyle/>
          <a:p>
            <a:r>
              <a:rPr lang="sv-SE"/>
              <a:t>Inte mycket påminner om kanalens stora betydelse när vi besöker platsen idag. Nu är det enbart fritidsbåtar som trafikerar den, men Pålhammars gamla bostad står fortfarande kvar. Vi skymtar den bakom träden i mitten av bilden.</a:t>
            </a:r>
            <a:endParaRPr lang="sv-SE" dirty="0"/>
          </a:p>
        </p:txBody>
      </p:sp>
    </p:spTree>
    <p:extLst>
      <p:ext uri="{BB962C8B-B14F-4D97-AF65-F5344CB8AC3E}">
        <p14:creationId xmlns:p14="http://schemas.microsoft.com/office/powerpoint/2010/main" val="1757357710"/>
      </p:ext>
    </p:extLst>
  </p:cSld>
  <p:clrMapOvr>
    <a:masterClrMapping/>
  </p:clrMapOvr>
  <mc:AlternateContent xmlns:mc="http://schemas.openxmlformats.org/markup-compatibility/2006" xmlns:p14="http://schemas.microsoft.com/office/powerpoint/2010/main">
    <mc:Choice Requires="p14">
      <p:transition spd="slow" p14:dur="7000">
        <p:wipe dir="r"/>
      </p:transition>
    </mc:Choice>
    <mc:Fallback xmlns="">
      <p:transition spd="slow">
        <p:wipe dir="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EBBCCEB-57CD-6AA0-8BF3-75EA22D61F6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brightnessContrast bright="27000"/>
                    </a14:imgEffect>
                  </a14:imgLayer>
                </a14:imgProps>
              </a:ext>
            </a:extLst>
          </a:blip>
          <a:stretch>
            <a:fillRect/>
          </a:stretch>
        </p:blipFill>
        <p:spPr>
          <a:xfrm>
            <a:off x="572362" y="0"/>
            <a:ext cx="11047276" cy="6858000"/>
          </a:xfrm>
          <a:prstGeom prst="rect">
            <a:avLst/>
          </a:prstGeom>
        </p:spPr>
      </p:pic>
      <p:sp>
        <p:nvSpPr>
          <p:cNvPr id="4" name="textruta 3">
            <a:extLst>
              <a:ext uri="{FF2B5EF4-FFF2-40B4-BE49-F238E27FC236}">
                <a16:creationId xmlns:a16="http://schemas.microsoft.com/office/drawing/2014/main" id="{655EAE06-62C2-1234-F7AA-1BFE7A767E9D}"/>
              </a:ext>
            </a:extLst>
          </p:cNvPr>
          <p:cNvSpPr txBox="1"/>
          <p:nvPr/>
        </p:nvSpPr>
        <p:spPr>
          <a:xfrm>
            <a:off x="1902940" y="1482811"/>
            <a:ext cx="8798011" cy="3416320"/>
          </a:xfrm>
          <a:prstGeom prst="rect">
            <a:avLst/>
          </a:prstGeom>
          <a:solidFill>
            <a:schemeClr val="bg1">
              <a:alpha val="88000"/>
            </a:schemeClr>
          </a:solidFill>
        </p:spPr>
        <p:txBody>
          <a:bodyPr wrap="square" rtlCol="0">
            <a:spAutoFit/>
          </a:bodyPr>
          <a:lstStyle/>
          <a:p>
            <a:r>
              <a:rPr lang="sv-SE" dirty="0"/>
              <a:t>Vi håller oss kvar i </a:t>
            </a:r>
            <a:r>
              <a:rPr lang="sv-SE" dirty="0" err="1"/>
              <a:t>Åkersbro</a:t>
            </a:r>
            <a:r>
              <a:rPr lang="sv-SE" dirty="0"/>
              <a:t>-området på en plats som heter Åkersberg. Doktor Hugo Wik hämtas här i hästskjuts på väg ut på ett läkarbesök. Det är oktober 1918 och dr Wik har just börjat sin tjänstgöring här i Österåker. Några år senare har han skaffat sig nymodigheten automobil; en T-</a:t>
            </a:r>
            <a:r>
              <a:rPr lang="sv-SE" dirty="0" err="1"/>
              <a:t>ford</a:t>
            </a:r>
            <a:r>
              <a:rPr lang="sv-SE" dirty="0"/>
              <a:t> som han kör själv. Vägarna är inte de lättaste att manövrera på och det händer att bilen gör ett och annat besök i dikena, med påtagliga spår i karossen.</a:t>
            </a:r>
          </a:p>
          <a:p>
            <a:r>
              <a:rPr lang="sv-SE" dirty="0"/>
              <a:t>Nästa bil är av märket Dodge, också från Amerika.</a:t>
            </a:r>
          </a:p>
          <a:p>
            <a:endParaRPr lang="sv-SE" dirty="0"/>
          </a:p>
          <a:p>
            <a:r>
              <a:rPr lang="sv-SE" dirty="0"/>
              <a:t>Hugo Wiks hustru, ”doktorinnan” (man sa så på den tiden) Naemi Wik var känd sångerska utbildad vid Musikaliska Akademien i Stockholm. Hon var en kulturpersonlighet i Österåker men också ”lotta” i armén. Hon kom att vara en av grundarna av Österåkers hembygdsförening, 1947 och dess första ordförande. Vi har fortfarande mötesprotokollen kvar i original.</a:t>
            </a:r>
          </a:p>
        </p:txBody>
      </p:sp>
    </p:spTree>
    <p:extLst>
      <p:ext uri="{BB962C8B-B14F-4D97-AF65-F5344CB8AC3E}">
        <p14:creationId xmlns:p14="http://schemas.microsoft.com/office/powerpoint/2010/main" val="22842639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B504B9-5E48-A53E-8439-02289F328A89}"/>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13BEA378-B1C0-C16E-6C84-6691D1036874}"/>
              </a:ext>
            </a:extLst>
          </p:cNvPr>
          <p:cNvPicPr>
            <a:picLocks noChangeAspect="1"/>
          </p:cNvPicPr>
          <p:nvPr/>
        </p:nvPicPr>
        <p:blipFill>
          <a:blip r:embed="rId3"/>
          <a:stretch>
            <a:fillRect/>
          </a:stretch>
        </p:blipFill>
        <p:spPr>
          <a:xfrm>
            <a:off x="572362" y="0"/>
            <a:ext cx="11047276" cy="6858000"/>
          </a:xfrm>
          <a:prstGeom prst="rect">
            <a:avLst/>
          </a:prstGeom>
        </p:spPr>
      </p:pic>
    </p:spTree>
    <p:extLst>
      <p:ext uri="{BB962C8B-B14F-4D97-AF65-F5344CB8AC3E}">
        <p14:creationId xmlns:p14="http://schemas.microsoft.com/office/powerpoint/2010/main" val="244467225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descr="En bild som visar byggnad, utomhus, fönster, egendom&#10;&#10;Automatiskt genererad beskrivning">
            <a:extLst>
              <a:ext uri="{FF2B5EF4-FFF2-40B4-BE49-F238E27FC236}">
                <a16:creationId xmlns:a16="http://schemas.microsoft.com/office/drawing/2014/main" id="{8A03BDDE-1FFE-4283-D741-AF89BE921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519" y="0"/>
            <a:ext cx="10054962" cy="6858000"/>
          </a:xfrm>
          <a:prstGeom prst="rect">
            <a:avLst/>
          </a:prstGeom>
        </p:spPr>
      </p:pic>
      <p:sp>
        <p:nvSpPr>
          <p:cNvPr id="2" name="textruta 1">
            <a:extLst>
              <a:ext uri="{FF2B5EF4-FFF2-40B4-BE49-F238E27FC236}">
                <a16:creationId xmlns:a16="http://schemas.microsoft.com/office/drawing/2014/main" id="{091B3885-F47D-B24A-1351-CFA3026DF0C8}"/>
              </a:ext>
            </a:extLst>
          </p:cNvPr>
          <p:cNvSpPr txBox="1"/>
          <p:nvPr/>
        </p:nvSpPr>
        <p:spPr>
          <a:xfrm>
            <a:off x="4794422" y="6252519"/>
            <a:ext cx="5857102" cy="369332"/>
          </a:xfrm>
          <a:prstGeom prst="rect">
            <a:avLst/>
          </a:prstGeom>
          <a:solidFill>
            <a:schemeClr val="bg1"/>
          </a:solidFill>
        </p:spPr>
        <p:txBody>
          <a:bodyPr wrap="square" rtlCol="0">
            <a:spAutoFit/>
          </a:bodyPr>
          <a:lstStyle/>
          <a:p>
            <a:r>
              <a:rPr lang="sv-SE"/>
              <a:t>Idag är läkarvillan privatbostad. Dr Wik avled plötsligt 1959.</a:t>
            </a:r>
            <a:endParaRPr lang="sv-SE" dirty="0"/>
          </a:p>
        </p:txBody>
      </p:sp>
    </p:spTree>
    <p:extLst>
      <p:ext uri="{BB962C8B-B14F-4D97-AF65-F5344CB8AC3E}">
        <p14:creationId xmlns:p14="http://schemas.microsoft.com/office/powerpoint/2010/main" val="2684697960"/>
      </p:ext>
    </p:extLst>
  </p:cSld>
  <p:clrMapOvr>
    <a:masterClrMapping/>
  </p:clrMapOvr>
  <mc:AlternateContent xmlns:mc="http://schemas.openxmlformats.org/markup-compatibility/2006" xmlns:p14="http://schemas.microsoft.com/office/powerpoint/2010/main">
    <mc:Choice Requires="p14">
      <p:transition spd="slow" p14:dur="7000">
        <p:wipe dir="r"/>
      </p:transition>
    </mc:Choice>
    <mc:Fallback xmlns="">
      <p:transition spd="slow">
        <p:wipe dir="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2E62729B-E526-00E3-2B98-E7637ECD09DF}"/>
              </a:ext>
            </a:extLst>
          </p:cNvPr>
          <p:cNvPicPr>
            <a:picLocks noChangeAspect="1"/>
          </p:cNvPicPr>
          <p:nvPr/>
        </p:nvPicPr>
        <p:blipFill>
          <a:blip r:embed="rId3"/>
          <a:stretch>
            <a:fillRect/>
          </a:stretch>
        </p:blipFill>
        <p:spPr>
          <a:xfrm>
            <a:off x="723899" y="0"/>
            <a:ext cx="10744201" cy="6858000"/>
          </a:xfrm>
          <a:prstGeom prst="rect">
            <a:avLst/>
          </a:prstGeom>
        </p:spPr>
      </p:pic>
      <p:sp>
        <p:nvSpPr>
          <p:cNvPr id="2" name="textruta 1">
            <a:extLst>
              <a:ext uri="{FF2B5EF4-FFF2-40B4-BE49-F238E27FC236}">
                <a16:creationId xmlns:a16="http://schemas.microsoft.com/office/drawing/2014/main" id="{056A22D2-6DFD-823B-EADF-BCE8D2617778}"/>
              </a:ext>
            </a:extLst>
          </p:cNvPr>
          <p:cNvSpPr txBox="1"/>
          <p:nvPr/>
        </p:nvSpPr>
        <p:spPr>
          <a:xfrm>
            <a:off x="5115697" y="3429000"/>
            <a:ext cx="6104238" cy="2308324"/>
          </a:xfrm>
          <a:prstGeom prst="rect">
            <a:avLst/>
          </a:prstGeom>
          <a:solidFill>
            <a:schemeClr val="bg1">
              <a:alpha val="72000"/>
            </a:schemeClr>
          </a:solidFill>
        </p:spPr>
        <p:txBody>
          <a:bodyPr wrap="square" rtlCol="0">
            <a:spAutoFit/>
          </a:bodyPr>
          <a:lstStyle/>
          <a:p>
            <a:r>
              <a:rPr lang="sv-SE"/>
              <a:t>Som ni ser på anteckningen på negativet, skrivet av bröderna Harling, så är bilden tagen 1912. Ännu tidigare, på järnåldern fanns på den här platsen, strax norr om Åkersberga en bosättning. De många gravarna från den tiden visar på detta.</a:t>
            </a:r>
          </a:p>
          <a:p>
            <a:r>
              <a:rPr lang="sv-SE"/>
              <a:t>Redan på 1100-talet byggde man här en kyrka, förmodligen av trä. Den ersattes sedan av en stenkyrka som också hade ett försvarstorn.</a:t>
            </a:r>
          </a:p>
          <a:p>
            <a:r>
              <a:rPr lang="sv-SE"/>
              <a:t>Bakom träden i mitten av bilden skymtar spiran på kyrkan.</a:t>
            </a:r>
            <a:endParaRPr lang="sv-SE" dirty="0"/>
          </a:p>
        </p:txBody>
      </p:sp>
    </p:spTree>
    <p:extLst>
      <p:ext uri="{BB962C8B-B14F-4D97-AF65-F5344CB8AC3E}">
        <p14:creationId xmlns:p14="http://schemas.microsoft.com/office/powerpoint/2010/main" val="5738574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8845BDE-2FA6-AEFC-57D8-D75FE7E6688F}"/>
              </a:ext>
            </a:extLst>
          </p:cNvPr>
          <p:cNvPicPr>
            <a:picLocks noChangeAspect="1"/>
          </p:cNvPicPr>
          <p:nvPr/>
        </p:nvPicPr>
        <p:blipFill>
          <a:blip r:embed="rId3"/>
          <a:stretch>
            <a:fillRect/>
          </a:stretch>
        </p:blipFill>
        <p:spPr>
          <a:xfrm>
            <a:off x="0" y="-1555511"/>
            <a:ext cx="12192000" cy="8418286"/>
          </a:xfrm>
          <a:prstGeom prst="rect">
            <a:avLst/>
          </a:prstGeom>
        </p:spPr>
      </p:pic>
      <p:sp>
        <p:nvSpPr>
          <p:cNvPr id="2" name="textruta 1">
            <a:extLst>
              <a:ext uri="{FF2B5EF4-FFF2-40B4-BE49-F238E27FC236}">
                <a16:creationId xmlns:a16="http://schemas.microsoft.com/office/drawing/2014/main" id="{C5B640B4-5D50-B73B-D0B6-8BD1CE164C95}"/>
              </a:ext>
            </a:extLst>
          </p:cNvPr>
          <p:cNvSpPr txBox="1"/>
          <p:nvPr/>
        </p:nvSpPr>
        <p:spPr>
          <a:xfrm>
            <a:off x="0" y="4826675"/>
            <a:ext cx="5848865" cy="2031325"/>
          </a:xfrm>
          <a:prstGeom prst="rect">
            <a:avLst/>
          </a:prstGeom>
          <a:solidFill>
            <a:schemeClr val="bg1"/>
          </a:solidFill>
        </p:spPr>
        <p:txBody>
          <a:bodyPr wrap="square" rtlCol="0">
            <a:spAutoFit/>
          </a:bodyPr>
          <a:lstStyle/>
          <a:p>
            <a:r>
              <a:rPr lang="sv-SE"/>
              <a:t>Idag är vägen till kyrkan asfalterad, men följer samma slingrande väg mellan odlingsfälten. Nu syns kyrkan bättre, men till vänster i bild ligger en annan intressant byggnad, den så kallade tiondeladan. Den byggdes i slutet av 1700-talet och flyttades senare till den nuvarande platsen. Ladan användes för att lagra den tiondel av skörden som bönderna var tvungna att ge till kyrkan.</a:t>
            </a:r>
            <a:endParaRPr lang="sv-SE" dirty="0"/>
          </a:p>
        </p:txBody>
      </p:sp>
    </p:spTree>
    <p:extLst>
      <p:ext uri="{BB962C8B-B14F-4D97-AF65-F5344CB8AC3E}">
        <p14:creationId xmlns:p14="http://schemas.microsoft.com/office/powerpoint/2010/main" val="1544980555"/>
      </p:ext>
    </p:extLst>
  </p:cSld>
  <p:clrMapOvr>
    <a:masterClrMapping/>
  </p:clrMapOvr>
  <mc:AlternateContent xmlns:mc="http://schemas.openxmlformats.org/markup-compatibility/2006" xmlns:p14="http://schemas.microsoft.com/office/powerpoint/2010/main">
    <mc:Choice Requires="p14">
      <p:transition spd="slow" p14:dur="7000">
        <p:wipe dir="r"/>
      </p:transition>
    </mc:Choice>
    <mc:Fallback xmlns="">
      <p:transition spd="slow">
        <p:wipe dir="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7921970-BB02-0556-92ED-0778DACE8913}"/>
              </a:ext>
            </a:extLst>
          </p:cNvPr>
          <p:cNvPicPr>
            <a:picLocks noChangeAspect="1"/>
          </p:cNvPicPr>
          <p:nvPr/>
        </p:nvPicPr>
        <p:blipFill>
          <a:blip r:embed="rId3"/>
          <a:stretch>
            <a:fillRect/>
          </a:stretch>
        </p:blipFill>
        <p:spPr>
          <a:xfrm>
            <a:off x="1106145" y="0"/>
            <a:ext cx="9655521" cy="6858000"/>
          </a:xfrm>
          <a:prstGeom prst="rect">
            <a:avLst/>
          </a:prstGeom>
        </p:spPr>
      </p:pic>
      <p:sp>
        <p:nvSpPr>
          <p:cNvPr id="2" name="textruta 1">
            <a:extLst>
              <a:ext uri="{FF2B5EF4-FFF2-40B4-BE49-F238E27FC236}">
                <a16:creationId xmlns:a16="http://schemas.microsoft.com/office/drawing/2014/main" id="{B42CCFD3-7F11-678F-6A3A-6B023056DEDE}"/>
              </a:ext>
            </a:extLst>
          </p:cNvPr>
          <p:cNvSpPr txBox="1"/>
          <p:nvPr/>
        </p:nvSpPr>
        <p:spPr>
          <a:xfrm>
            <a:off x="1106145" y="0"/>
            <a:ext cx="9446525" cy="2031325"/>
          </a:xfrm>
          <a:prstGeom prst="rect">
            <a:avLst/>
          </a:prstGeom>
          <a:solidFill>
            <a:schemeClr val="bg1"/>
          </a:solidFill>
        </p:spPr>
        <p:txBody>
          <a:bodyPr wrap="square" rtlCol="0">
            <a:spAutoFit/>
          </a:bodyPr>
          <a:lstStyle/>
          <a:p>
            <a:r>
              <a:rPr lang="sv-SE" dirty="0"/>
              <a:t>Det syns kanske inte så tydligt på bilden, men det är faktiskt ändstationen Österskär på tågbanan som leder in till Stockholm.</a:t>
            </a:r>
          </a:p>
          <a:p>
            <a:r>
              <a:rPr lang="sv-SE" dirty="0"/>
              <a:t>Den byggdes 1903 av det nybildade Åkersberga-Trälhavets Järnväg och kunde invigas 1906. Namnet Österskär är faktiskt hämtat ut August Strindbergs roman, ”I havsbandet”.</a:t>
            </a:r>
          </a:p>
          <a:p>
            <a:endParaRPr lang="sv-SE" dirty="0"/>
          </a:p>
          <a:p>
            <a:r>
              <a:rPr lang="sv-SE" dirty="0"/>
              <a:t>1912 byggdes en ångbåtsbrygga nere vid Saltsjön och på så sätt kunde sommargästerna välja att i stället ta båt från och till Stockholm.</a:t>
            </a:r>
          </a:p>
        </p:txBody>
      </p:sp>
    </p:spTree>
    <p:extLst>
      <p:ext uri="{BB962C8B-B14F-4D97-AF65-F5344CB8AC3E}">
        <p14:creationId xmlns:p14="http://schemas.microsoft.com/office/powerpoint/2010/main" val="2308128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10C52AF-1DB2-C840-8C53-E4CA1F67E22C}"/>
              </a:ext>
            </a:extLst>
          </p:cNvPr>
          <p:cNvPicPr>
            <a:picLocks noChangeAspect="1"/>
          </p:cNvPicPr>
          <p:nvPr/>
        </p:nvPicPr>
        <p:blipFill>
          <a:blip r:embed="rId3"/>
          <a:stretch>
            <a:fillRect/>
          </a:stretch>
        </p:blipFill>
        <p:spPr>
          <a:xfrm>
            <a:off x="631031" y="0"/>
            <a:ext cx="10929938" cy="6858000"/>
          </a:xfrm>
          <a:prstGeom prst="rect">
            <a:avLst/>
          </a:prstGeom>
        </p:spPr>
      </p:pic>
      <p:sp>
        <p:nvSpPr>
          <p:cNvPr id="2" name="textruta 1">
            <a:extLst>
              <a:ext uri="{FF2B5EF4-FFF2-40B4-BE49-F238E27FC236}">
                <a16:creationId xmlns:a16="http://schemas.microsoft.com/office/drawing/2014/main" id="{882F4C2E-1812-9171-A895-42CBD6173E99}"/>
              </a:ext>
            </a:extLst>
          </p:cNvPr>
          <p:cNvSpPr txBox="1"/>
          <p:nvPr/>
        </p:nvSpPr>
        <p:spPr>
          <a:xfrm>
            <a:off x="2199503" y="0"/>
            <a:ext cx="8995719" cy="1779373"/>
          </a:xfrm>
          <a:prstGeom prst="rect">
            <a:avLst/>
          </a:prstGeom>
          <a:noFill/>
        </p:spPr>
        <p:txBody>
          <a:bodyPr wrap="square" rtlCol="0">
            <a:spAutoFit/>
          </a:bodyPr>
          <a:lstStyle/>
          <a:p>
            <a:r>
              <a:rPr lang="sv-SE"/>
              <a:t>Så här ser samma plats ut idag. Nu finns i Österskär sammanlagt över 4000 invånare. Österskär har en lite finare klang vilket också visar sig i de högre priser man behöver betala för att förvärva en fastighet här.</a:t>
            </a:r>
          </a:p>
          <a:p>
            <a:endParaRPr lang="sv-SE"/>
          </a:p>
          <a:p>
            <a:r>
              <a:rPr lang="sv-SE"/>
              <a:t>Vi ser inte längre några ängsmarker, nu är det villatomter i stället. Stationshuset finns faktiskt kvar, även om det nätt och jämt kan skymtas bakom växtligheten.</a:t>
            </a:r>
            <a:endParaRPr lang="sv-SE" dirty="0"/>
          </a:p>
        </p:txBody>
      </p:sp>
    </p:spTree>
    <p:extLst>
      <p:ext uri="{BB962C8B-B14F-4D97-AF65-F5344CB8AC3E}">
        <p14:creationId xmlns:p14="http://schemas.microsoft.com/office/powerpoint/2010/main" val="4056733582"/>
      </p:ext>
    </p:extLst>
  </p:cSld>
  <p:clrMapOvr>
    <a:masterClrMapping/>
  </p:clrMapOvr>
  <mc:AlternateContent xmlns:mc="http://schemas.openxmlformats.org/markup-compatibility/2006" xmlns:p14="http://schemas.microsoft.com/office/powerpoint/2010/main">
    <mc:Choice Requires="p14">
      <p:transition spd="slow" p14:dur="7000">
        <p:wipe dir="r"/>
      </p:transition>
    </mc:Choice>
    <mc:Fallback xmlns="">
      <p:transition spd="slow">
        <p:wipe dir="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20098A9B-0078-A588-53F9-88BD923D298A}"/>
              </a:ext>
            </a:extLst>
          </p:cNvPr>
          <p:cNvPicPr>
            <a:picLocks noChangeAspect="1"/>
          </p:cNvPicPr>
          <p:nvPr/>
        </p:nvPicPr>
        <p:blipFill>
          <a:blip r:embed="rId3"/>
          <a:stretch>
            <a:fillRect/>
          </a:stretch>
        </p:blipFill>
        <p:spPr>
          <a:xfrm>
            <a:off x="1387891" y="0"/>
            <a:ext cx="9088452" cy="6858000"/>
          </a:xfrm>
          <a:prstGeom prst="rect">
            <a:avLst/>
          </a:prstGeom>
        </p:spPr>
      </p:pic>
      <p:sp>
        <p:nvSpPr>
          <p:cNvPr id="2" name="textruta 1">
            <a:extLst>
              <a:ext uri="{FF2B5EF4-FFF2-40B4-BE49-F238E27FC236}">
                <a16:creationId xmlns:a16="http://schemas.microsoft.com/office/drawing/2014/main" id="{2E8C76C2-ADE8-11CE-A495-EE8534A4DE7D}"/>
              </a:ext>
            </a:extLst>
          </p:cNvPr>
          <p:cNvSpPr txBox="1"/>
          <p:nvPr/>
        </p:nvSpPr>
        <p:spPr>
          <a:xfrm>
            <a:off x="1551774" y="0"/>
            <a:ext cx="8924569" cy="1754326"/>
          </a:xfrm>
          <a:prstGeom prst="rect">
            <a:avLst/>
          </a:prstGeom>
          <a:solidFill>
            <a:schemeClr val="bg1">
              <a:alpha val="44000"/>
            </a:schemeClr>
          </a:solidFill>
        </p:spPr>
        <p:txBody>
          <a:bodyPr wrap="square" rtlCol="0">
            <a:spAutoFit/>
          </a:bodyPr>
          <a:lstStyle/>
          <a:p>
            <a:r>
              <a:rPr lang="sv-SE" dirty="0"/>
              <a:t>Bilden visar Norrö tingshus, från tidigt 1900-tal. Idag ligger det en bit utanför tätorten, precis som kyrkan gör, men för hundra år sedan var är en viktig landsvägsknutpunkt. Häradsvägen passerade förbi precis här på väg norrut mot bl.a. Norrtälje.</a:t>
            </a:r>
          </a:p>
          <a:p>
            <a:endParaRPr lang="sv-SE" dirty="0"/>
          </a:p>
          <a:p>
            <a:r>
              <a:rPr lang="sv-SE" dirty="0"/>
              <a:t>Tingshuset var fram till mitten av 1900-talet lantbrukarbostad, och det är sannolikt några av innevånarna och personalen vi ser på bilden.</a:t>
            </a:r>
          </a:p>
        </p:txBody>
      </p:sp>
    </p:spTree>
    <p:extLst>
      <p:ext uri="{BB962C8B-B14F-4D97-AF65-F5344CB8AC3E}">
        <p14:creationId xmlns:p14="http://schemas.microsoft.com/office/powerpoint/2010/main" val="13551653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601BEBC-6AAD-EC1C-5CA0-8660DC0FD9BF}"/>
              </a:ext>
            </a:extLst>
          </p:cNvPr>
          <p:cNvPicPr>
            <a:picLocks noChangeAspect="1"/>
          </p:cNvPicPr>
          <p:nvPr/>
        </p:nvPicPr>
        <p:blipFill>
          <a:blip r:embed="rId3"/>
          <a:stretch>
            <a:fillRect/>
          </a:stretch>
        </p:blipFill>
        <p:spPr>
          <a:xfrm>
            <a:off x="351692" y="7390"/>
            <a:ext cx="11501024" cy="6850610"/>
          </a:xfrm>
          <a:prstGeom prst="rect">
            <a:avLst/>
          </a:prstGeom>
        </p:spPr>
      </p:pic>
      <p:sp>
        <p:nvSpPr>
          <p:cNvPr id="2" name="textruta 1">
            <a:extLst>
              <a:ext uri="{FF2B5EF4-FFF2-40B4-BE49-F238E27FC236}">
                <a16:creationId xmlns:a16="http://schemas.microsoft.com/office/drawing/2014/main" id="{142F4657-DC57-86BB-B53F-E0F2C8B06B79}"/>
              </a:ext>
            </a:extLst>
          </p:cNvPr>
          <p:cNvSpPr txBox="1"/>
          <p:nvPr/>
        </p:nvSpPr>
        <p:spPr>
          <a:xfrm>
            <a:off x="497121" y="5066270"/>
            <a:ext cx="11197757" cy="2031325"/>
          </a:xfrm>
          <a:prstGeom prst="rect">
            <a:avLst/>
          </a:prstGeom>
          <a:solidFill>
            <a:schemeClr val="bg1"/>
          </a:solidFill>
        </p:spPr>
        <p:txBody>
          <a:bodyPr wrap="square" rtlCol="0">
            <a:spAutoFit/>
          </a:bodyPr>
          <a:lstStyle/>
          <a:p>
            <a:r>
              <a:rPr lang="sv-SE" dirty="0"/>
              <a:t>Så här såg miljön ut nere vid Åkers kanal, nu helt nära vårt centrum. Bilden visar ”Åkersberga kvarn, ångsåg och snickerifabrik”, som ingick i Gustaf Kahnlunds lilla industrikomplex. Ångslupen DAGMARs uppgift var att transportera timmer på släp till sågen. Efter förädling i snickerifabriken fraktades produkterna till Stockholm på den nyligen anlagda smalspåriga järnvägen, som kom i drift 1903.</a:t>
            </a:r>
          </a:p>
          <a:p>
            <a:endParaRPr lang="sv-SE" dirty="0"/>
          </a:p>
          <a:p>
            <a:r>
              <a:rPr lang="sv-SE" dirty="0"/>
              <a:t>I början av 1990-talet revs kvarnbyggnaden och senare även den sista av de kvarvarande byggnaderna.</a:t>
            </a:r>
          </a:p>
          <a:p>
            <a:endParaRPr lang="sv-SE" dirty="0"/>
          </a:p>
        </p:txBody>
      </p:sp>
    </p:spTree>
    <p:extLst>
      <p:ext uri="{BB962C8B-B14F-4D97-AF65-F5344CB8AC3E}">
        <p14:creationId xmlns:p14="http://schemas.microsoft.com/office/powerpoint/2010/main" val="538679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descr="En bild som visar utomhus, träd, himmel, gräs&#10;&#10;Automatiskt genererad beskrivning">
            <a:extLst>
              <a:ext uri="{FF2B5EF4-FFF2-40B4-BE49-F238E27FC236}">
                <a16:creationId xmlns:a16="http://schemas.microsoft.com/office/drawing/2014/main" id="{C35ECCFA-EDB1-0752-3ACA-297035A970CA}"/>
              </a:ext>
            </a:extLst>
          </p:cNvPr>
          <p:cNvPicPr>
            <a:picLocks noChangeAspect="1"/>
          </p:cNvPicPr>
          <p:nvPr/>
        </p:nvPicPr>
        <p:blipFill rotWithShape="1">
          <a:blip r:embed="rId3">
            <a:extLst>
              <a:ext uri="{28A0092B-C50C-407E-A947-70E740481C1C}">
                <a14:useLocalDpi xmlns:a14="http://schemas.microsoft.com/office/drawing/2010/main" val="0"/>
              </a:ext>
            </a:extLst>
          </a:blip>
          <a:srcRect l="16599" t="36034" r="5847" b="3834"/>
          <a:stretch/>
        </p:blipFill>
        <p:spPr>
          <a:xfrm>
            <a:off x="193409" y="0"/>
            <a:ext cx="11805181" cy="6858000"/>
          </a:xfrm>
          <a:prstGeom prst="rect">
            <a:avLst/>
          </a:prstGeom>
        </p:spPr>
      </p:pic>
      <p:sp>
        <p:nvSpPr>
          <p:cNvPr id="2" name="textruta 1">
            <a:extLst>
              <a:ext uri="{FF2B5EF4-FFF2-40B4-BE49-F238E27FC236}">
                <a16:creationId xmlns:a16="http://schemas.microsoft.com/office/drawing/2014/main" id="{DD4FABED-2F57-B697-048B-9A00D6A0F957}"/>
              </a:ext>
            </a:extLst>
          </p:cNvPr>
          <p:cNvSpPr txBox="1"/>
          <p:nvPr/>
        </p:nvSpPr>
        <p:spPr>
          <a:xfrm>
            <a:off x="3459892" y="0"/>
            <a:ext cx="8538698" cy="923330"/>
          </a:xfrm>
          <a:prstGeom prst="rect">
            <a:avLst/>
          </a:prstGeom>
          <a:solidFill>
            <a:schemeClr val="bg1">
              <a:alpha val="72000"/>
            </a:schemeClr>
          </a:solidFill>
        </p:spPr>
        <p:txBody>
          <a:bodyPr wrap="square" rtlCol="0">
            <a:spAutoFit/>
          </a:bodyPr>
          <a:lstStyle/>
          <a:p>
            <a:r>
              <a:rPr lang="sv-SE" dirty="0"/>
              <a:t>På övervåningen finns ett skolmuseum, med ett autentiskt inrett klassrum med alla detaljer i form av svarta tavlan, griffeltavlor, planscher och fasta bänkar.</a:t>
            </a:r>
          </a:p>
          <a:p>
            <a:endParaRPr lang="sv-SE" dirty="0"/>
          </a:p>
        </p:txBody>
      </p:sp>
    </p:spTree>
    <p:extLst>
      <p:ext uri="{BB962C8B-B14F-4D97-AF65-F5344CB8AC3E}">
        <p14:creationId xmlns:p14="http://schemas.microsoft.com/office/powerpoint/2010/main" val="1884845693"/>
      </p:ext>
    </p:extLst>
  </p:cSld>
  <p:clrMapOvr>
    <a:masterClrMapping/>
  </p:clrMapOvr>
  <mc:AlternateContent xmlns:mc="http://schemas.openxmlformats.org/markup-compatibility/2006" xmlns:p14="http://schemas.microsoft.com/office/powerpoint/2010/main">
    <mc:Choice Requires="p14">
      <p:transition spd="slow" p14:dur="7000">
        <p:wipe dir="r"/>
      </p:transition>
    </mc:Choice>
    <mc:Fallback xmlns="">
      <p:transition spd="slow">
        <p:wipe dir="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DDA915F-7FDE-D0B4-5618-99089558F7F8}"/>
              </a:ext>
            </a:extLst>
          </p:cNvPr>
          <p:cNvPicPr>
            <a:picLocks noChangeAspect="1"/>
          </p:cNvPicPr>
          <p:nvPr/>
        </p:nvPicPr>
        <p:blipFill>
          <a:blip r:embed="rId3"/>
          <a:stretch>
            <a:fillRect/>
          </a:stretch>
        </p:blipFill>
        <p:spPr>
          <a:xfrm>
            <a:off x="448647" y="0"/>
            <a:ext cx="11294706" cy="6858000"/>
          </a:xfrm>
          <a:prstGeom prst="rect">
            <a:avLst/>
          </a:prstGeom>
        </p:spPr>
      </p:pic>
      <p:sp>
        <p:nvSpPr>
          <p:cNvPr id="2" name="textruta 1">
            <a:extLst>
              <a:ext uri="{FF2B5EF4-FFF2-40B4-BE49-F238E27FC236}">
                <a16:creationId xmlns:a16="http://schemas.microsoft.com/office/drawing/2014/main" id="{E6F127D5-4BBD-A81D-00BC-B2725F2565A2}"/>
              </a:ext>
            </a:extLst>
          </p:cNvPr>
          <p:cNvSpPr txBox="1"/>
          <p:nvPr/>
        </p:nvSpPr>
        <p:spPr>
          <a:xfrm>
            <a:off x="7710616" y="4300151"/>
            <a:ext cx="4279872" cy="2308324"/>
          </a:xfrm>
          <a:prstGeom prst="rect">
            <a:avLst/>
          </a:prstGeom>
          <a:solidFill>
            <a:schemeClr val="bg1">
              <a:alpha val="72000"/>
            </a:schemeClr>
          </a:solidFill>
        </p:spPr>
        <p:txBody>
          <a:bodyPr wrap="square" rtlCol="0">
            <a:spAutoFit/>
          </a:bodyPr>
          <a:lstStyle/>
          <a:p>
            <a:r>
              <a:rPr lang="sv-SE" dirty="0"/>
              <a:t>Det här är Egypten, nej inte landet Egypten, utan en del av Husby </a:t>
            </a:r>
            <a:r>
              <a:rPr lang="sv-SE" dirty="0" err="1"/>
              <a:t>Nedergård</a:t>
            </a:r>
            <a:r>
              <a:rPr lang="sv-SE" dirty="0"/>
              <a:t>, byggd för över tvåhundra år sedan.</a:t>
            </a:r>
          </a:p>
          <a:p>
            <a:r>
              <a:rPr lang="sv-SE" dirty="0"/>
              <a:t>Fotot är taget i slutet av 1800-talet och visar bonden Israel Israelsson Bergqvist med familj. Helt uppenbart har man tagit på sig finkläderna för att låta sig avbildas av något så ovanligt som en fotograf.</a:t>
            </a:r>
          </a:p>
        </p:txBody>
      </p:sp>
    </p:spTree>
    <p:extLst>
      <p:ext uri="{BB962C8B-B14F-4D97-AF65-F5344CB8AC3E}">
        <p14:creationId xmlns:p14="http://schemas.microsoft.com/office/powerpoint/2010/main" val="23543095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FD78B4E-91BF-7DA5-D3BA-F28CF2E48390}"/>
              </a:ext>
            </a:extLst>
          </p:cNvPr>
          <p:cNvPicPr>
            <a:picLocks noChangeAspect="1"/>
          </p:cNvPicPr>
          <p:nvPr/>
        </p:nvPicPr>
        <p:blipFill>
          <a:blip r:embed="rId3"/>
          <a:stretch>
            <a:fillRect/>
          </a:stretch>
        </p:blipFill>
        <p:spPr>
          <a:xfrm>
            <a:off x="8367" y="750970"/>
            <a:ext cx="12183633" cy="5120439"/>
          </a:xfrm>
          <a:prstGeom prst="rect">
            <a:avLst/>
          </a:prstGeom>
        </p:spPr>
      </p:pic>
      <p:sp>
        <p:nvSpPr>
          <p:cNvPr id="2" name="textruta 1">
            <a:extLst>
              <a:ext uri="{FF2B5EF4-FFF2-40B4-BE49-F238E27FC236}">
                <a16:creationId xmlns:a16="http://schemas.microsoft.com/office/drawing/2014/main" id="{912E8E1D-7A68-F74B-5A73-B0D98A063F82}"/>
              </a:ext>
            </a:extLst>
          </p:cNvPr>
          <p:cNvSpPr txBox="1"/>
          <p:nvPr/>
        </p:nvSpPr>
        <p:spPr>
          <a:xfrm>
            <a:off x="3019167" y="6107030"/>
            <a:ext cx="6153665" cy="369332"/>
          </a:xfrm>
          <a:prstGeom prst="rect">
            <a:avLst/>
          </a:prstGeom>
          <a:solidFill>
            <a:schemeClr val="bg1"/>
          </a:solidFill>
        </p:spPr>
        <p:txBody>
          <a:bodyPr wrap="square" rtlCol="0">
            <a:spAutoFit/>
          </a:bodyPr>
          <a:lstStyle/>
          <a:p>
            <a:r>
              <a:rPr lang="sv-SE"/>
              <a:t>Huset finns kvar! Nu bor här en stockholmsfamilj på somrarna.</a:t>
            </a:r>
            <a:endParaRPr lang="sv-SE" dirty="0"/>
          </a:p>
        </p:txBody>
      </p:sp>
    </p:spTree>
    <p:extLst>
      <p:ext uri="{BB962C8B-B14F-4D97-AF65-F5344CB8AC3E}">
        <p14:creationId xmlns:p14="http://schemas.microsoft.com/office/powerpoint/2010/main" val="71745695"/>
      </p:ext>
    </p:extLst>
  </p:cSld>
  <p:clrMapOvr>
    <a:masterClrMapping/>
  </p:clrMapOvr>
  <mc:AlternateContent xmlns:mc="http://schemas.openxmlformats.org/markup-compatibility/2006" xmlns:p14="http://schemas.microsoft.com/office/powerpoint/2010/main">
    <mc:Choice Requires="p14">
      <p:transition spd="slow" p14:dur="7000">
        <p:wipe dir="r"/>
      </p:transition>
    </mc:Choice>
    <mc:Fallback xmlns="">
      <p:transition spd="slow">
        <p:wipe dir="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DC7B0AC-C01F-A15F-8639-081C21AD4CB7}"/>
              </a:ext>
            </a:extLst>
          </p:cNvPr>
          <p:cNvPicPr>
            <a:picLocks noChangeAspect="1"/>
          </p:cNvPicPr>
          <p:nvPr/>
        </p:nvPicPr>
        <p:blipFill>
          <a:blip r:embed="rId3"/>
          <a:stretch>
            <a:fillRect/>
          </a:stretch>
        </p:blipFill>
        <p:spPr>
          <a:xfrm>
            <a:off x="648451" y="0"/>
            <a:ext cx="10746419" cy="6858000"/>
          </a:xfrm>
          <a:prstGeom prst="rect">
            <a:avLst/>
          </a:prstGeom>
        </p:spPr>
      </p:pic>
      <p:sp>
        <p:nvSpPr>
          <p:cNvPr id="2" name="textruta 1">
            <a:extLst>
              <a:ext uri="{FF2B5EF4-FFF2-40B4-BE49-F238E27FC236}">
                <a16:creationId xmlns:a16="http://schemas.microsoft.com/office/drawing/2014/main" id="{10FC7A35-ED3C-7015-ED33-C6B8E88E6058}"/>
              </a:ext>
            </a:extLst>
          </p:cNvPr>
          <p:cNvSpPr txBox="1"/>
          <p:nvPr/>
        </p:nvSpPr>
        <p:spPr>
          <a:xfrm>
            <a:off x="797130" y="0"/>
            <a:ext cx="10398092" cy="923330"/>
          </a:xfrm>
          <a:prstGeom prst="rect">
            <a:avLst/>
          </a:prstGeom>
          <a:noFill/>
        </p:spPr>
        <p:txBody>
          <a:bodyPr wrap="square" rtlCol="0">
            <a:spAutoFit/>
          </a:bodyPr>
          <a:lstStyle/>
          <a:p>
            <a:r>
              <a:rPr lang="sv-SE" dirty="0"/>
              <a:t>Nu är vi i </a:t>
            </a:r>
            <a:r>
              <a:rPr lang="sv-SE" dirty="0" err="1"/>
              <a:t>Idsättraviken</a:t>
            </a:r>
            <a:r>
              <a:rPr lang="sv-SE" dirty="0"/>
              <a:t>. I gruvorna i Härsbacka och </a:t>
            </a:r>
            <a:r>
              <a:rPr lang="sv-SE" dirty="0" err="1"/>
              <a:t>Idsättra</a:t>
            </a:r>
            <a:r>
              <a:rPr lang="sv-SE" dirty="0"/>
              <a:t> bryts mineralerna fältspat och kvarts. Dessa var i slutet av 1800-talet mycket efterfrågade vid porslinstillverkning och som flussmedel vid järnframställning. Massorna från gruvorna skeppades ut med fartyg från kaj vid </a:t>
            </a:r>
            <a:r>
              <a:rPr lang="sv-SE" dirty="0" err="1"/>
              <a:t>Idsättraviken</a:t>
            </a:r>
            <a:r>
              <a:rPr lang="sv-SE" dirty="0"/>
              <a:t>.</a:t>
            </a:r>
          </a:p>
        </p:txBody>
      </p:sp>
    </p:spTree>
    <p:extLst>
      <p:ext uri="{BB962C8B-B14F-4D97-AF65-F5344CB8AC3E}">
        <p14:creationId xmlns:p14="http://schemas.microsoft.com/office/powerpoint/2010/main" val="22100374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9CB343A-AB33-0630-B07F-5BAB9ACC02B9}"/>
              </a:ext>
            </a:extLst>
          </p:cNvPr>
          <p:cNvPicPr>
            <a:picLocks noChangeAspect="1"/>
          </p:cNvPicPr>
          <p:nvPr/>
        </p:nvPicPr>
        <p:blipFill>
          <a:blip r:embed="rId3"/>
          <a:stretch>
            <a:fillRect/>
          </a:stretch>
        </p:blipFill>
        <p:spPr>
          <a:xfrm>
            <a:off x="1439277" y="-1"/>
            <a:ext cx="9405185" cy="6908027"/>
          </a:xfrm>
          <a:prstGeom prst="rect">
            <a:avLst/>
          </a:prstGeom>
        </p:spPr>
      </p:pic>
      <p:sp>
        <p:nvSpPr>
          <p:cNvPr id="2" name="textruta 1">
            <a:extLst>
              <a:ext uri="{FF2B5EF4-FFF2-40B4-BE49-F238E27FC236}">
                <a16:creationId xmlns:a16="http://schemas.microsoft.com/office/drawing/2014/main" id="{5A3B7653-74B9-4EBA-DF5A-85EB377B570B}"/>
              </a:ext>
            </a:extLst>
          </p:cNvPr>
          <p:cNvSpPr txBox="1"/>
          <p:nvPr/>
        </p:nvSpPr>
        <p:spPr>
          <a:xfrm>
            <a:off x="1655805" y="0"/>
            <a:ext cx="9096918" cy="923330"/>
          </a:xfrm>
          <a:prstGeom prst="rect">
            <a:avLst/>
          </a:prstGeom>
          <a:noFill/>
        </p:spPr>
        <p:txBody>
          <a:bodyPr wrap="square" rtlCol="0">
            <a:spAutoFit/>
          </a:bodyPr>
          <a:lstStyle/>
          <a:p>
            <a:r>
              <a:rPr lang="sv-SE"/>
              <a:t>Inte mycket påminner om den verksamhet som föregått här. Det enda som finns kvar är ruinerna av en stenkvarn, men den syns inte i bilden.</a:t>
            </a:r>
          </a:p>
          <a:p>
            <a:r>
              <a:rPr lang="sv-SE"/>
              <a:t>Här finns i stället ett populärt bostadsområde med möjlighet till egen fritidsbåtshamn.</a:t>
            </a:r>
            <a:endParaRPr lang="sv-SE" dirty="0"/>
          </a:p>
        </p:txBody>
      </p:sp>
    </p:spTree>
    <p:extLst>
      <p:ext uri="{BB962C8B-B14F-4D97-AF65-F5344CB8AC3E}">
        <p14:creationId xmlns:p14="http://schemas.microsoft.com/office/powerpoint/2010/main" val="2500194203"/>
      </p:ext>
    </p:extLst>
  </p:cSld>
  <p:clrMapOvr>
    <a:masterClrMapping/>
  </p:clrMapOvr>
  <mc:AlternateContent xmlns:mc="http://schemas.openxmlformats.org/markup-compatibility/2006" xmlns:p14="http://schemas.microsoft.com/office/powerpoint/2010/main">
    <mc:Choice Requires="p14">
      <p:transition spd="slow" p14:dur="7000">
        <p:wipe dir="r"/>
      </p:transition>
    </mc:Choice>
    <mc:Fallback xmlns="">
      <p:transition spd="slow">
        <p:wipe dir="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F71E2FE4-9060-2255-0BBB-A6A762F22B60}"/>
              </a:ext>
            </a:extLst>
          </p:cNvPr>
          <p:cNvSpPr txBox="1"/>
          <p:nvPr/>
        </p:nvSpPr>
        <p:spPr>
          <a:xfrm>
            <a:off x="2113690" y="1249290"/>
            <a:ext cx="7398562" cy="1754326"/>
          </a:xfrm>
          <a:prstGeom prst="rect">
            <a:avLst/>
          </a:prstGeom>
          <a:noFill/>
        </p:spPr>
        <p:txBody>
          <a:bodyPr wrap="square" rtlCol="0">
            <a:spAutoFit/>
          </a:bodyPr>
          <a:lstStyle/>
          <a:p>
            <a:pPr algn="ctr"/>
            <a:r>
              <a:rPr lang="sv-SE" sz="3600" dirty="0"/>
              <a:t>Österåkers hembygdsförening</a:t>
            </a:r>
          </a:p>
          <a:p>
            <a:pPr algn="ctr"/>
            <a:r>
              <a:rPr lang="sv-SE" sz="3600" dirty="0"/>
              <a:t>Ett bildspel baserat på boken</a:t>
            </a:r>
          </a:p>
          <a:p>
            <a:pPr algn="ctr"/>
            <a:r>
              <a:rPr lang="sv-SE" sz="3600" dirty="0"/>
              <a:t>Åkersberga Då och Nu</a:t>
            </a:r>
          </a:p>
        </p:txBody>
      </p:sp>
      <p:sp>
        <p:nvSpPr>
          <p:cNvPr id="3" name="textruta 2">
            <a:extLst>
              <a:ext uri="{FF2B5EF4-FFF2-40B4-BE49-F238E27FC236}">
                <a16:creationId xmlns:a16="http://schemas.microsoft.com/office/drawing/2014/main" id="{C6592C0F-1BFF-92C5-0677-8F603E3CFE61}"/>
              </a:ext>
            </a:extLst>
          </p:cNvPr>
          <p:cNvSpPr txBox="1"/>
          <p:nvPr/>
        </p:nvSpPr>
        <p:spPr>
          <a:xfrm>
            <a:off x="6874328" y="5824248"/>
            <a:ext cx="3918857" cy="369332"/>
          </a:xfrm>
          <a:prstGeom prst="rect">
            <a:avLst/>
          </a:prstGeom>
          <a:noFill/>
        </p:spPr>
        <p:txBody>
          <a:bodyPr wrap="square" rtlCol="0">
            <a:spAutoFit/>
          </a:bodyPr>
          <a:lstStyle/>
          <a:p>
            <a:r>
              <a:rPr lang="sv-SE" dirty="0"/>
              <a:t>Bild- och textredigering: Lars Valentin</a:t>
            </a:r>
          </a:p>
        </p:txBody>
      </p:sp>
      <p:sp>
        <p:nvSpPr>
          <p:cNvPr id="4" name="textruta 3">
            <a:extLst>
              <a:ext uri="{FF2B5EF4-FFF2-40B4-BE49-F238E27FC236}">
                <a16:creationId xmlns:a16="http://schemas.microsoft.com/office/drawing/2014/main" id="{B83A6366-E382-5C8D-5DF4-B89F8C97E824}"/>
              </a:ext>
            </a:extLst>
          </p:cNvPr>
          <p:cNvSpPr txBox="1"/>
          <p:nvPr/>
        </p:nvSpPr>
        <p:spPr>
          <a:xfrm>
            <a:off x="3967843" y="3254220"/>
            <a:ext cx="4444429" cy="1569660"/>
          </a:xfrm>
          <a:prstGeom prst="rect">
            <a:avLst/>
          </a:prstGeom>
          <a:noFill/>
        </p:spPr>
        <p:txBody>
          <a:bodyPr wrap="square" rtlCol="0">
            <a:spAutoFit/>
          </a:bodyPr>
          <a:lstStyle/>
          <a:p>
            <a:r>
              <a:rPr lang="sv-SE" sz="2400" dirty="0"/>
              <a:t>Boken, som innehåller 114 sidor, finns att köpas för 300 kr</a:t>
            </a:r>
          </a:p>
          <a:p>
            <a:endParaRPr lang="sv-SE" sz="2400" dirty="0"/>
          </a:p>
          <a:p>
            <a:r>
              <a:rPr lang="sv-SE" sz="2400" dirty="0" err="1"/>
              <a:t>Swish</a:t>
            </a:r>
            <a:r>
              <a:rPr lang="sv-SE" sz="2400" dirty="0"/>
              <a:t>: </a:t>
            </a:r>
            <a:r>
              <a:rPr lang="sv-SE" sz="2400" b="0" i="0" dirty="0">
                <a:solidFill>
                  <a:srgbClr val="333333"/>
                </a:solidFill>
                <a:effectLst/>
                <a:latin typeface="Open sans" panose="020B0606030504020204" pitchFamily="34" charset="0"/>
              </a:rPr>
              <a:t>123 097 3719</a:t>
            </a:r>
            <a:endParaRPr lang="sv-SE" sz="2400" dirty="0"/>
          </a:p>
        </p:txBody>
      </p:sp>
      <p:pic>
        <p:nvPicPr>
          <p:cNvPr id="6" name="Bildobjekt 5">
            <a:extLst>
              <a:ext uri="{FF2B5EF4-FFF2-40B4-BE49-F238E27FC236}">
                <a16:creationId xmlns:a16="http://schemas.microsoft.com/office/drawing/2014/main" id="{DA9953A8-1CAE-26B6-F766-05B692331945}"/>
              </a:ext>
            </a:extLst>
          </p:cNvPr>
          <p:cNvPicPr>
            <a:picLocks noChangeAspect="1"/>
          </p:cNvPicPr>
          <p:nvPr/>
        </p:nvPicPr>
        <p:blipFill>
          <a:blip r:embed="rId3"/>
          <a:stretch>
            <a:fillRect/>
          </a:stretch>
        </p:blipFill>
        <p:spPr>
          <a:xfrm>
            <a:off x="719138" y="3144057"/>
            <a:ext cx="3060592" cy="3049523"/>
          </a:xfrm>
          <a:prstGeom prst="rect">
            <a:avLst/>
          </a:prstGeom>
        </p:spPr>
      </p:pic>
    </p:spTree>
    <p:extLst>
      <p:ext uri="{BB962C8B-B14F-4D97-AF65-F5344CB8AC3E}">
        <p14:creationId xmlns:p14="http://schemas.microsoft.com/office/powerpoint/2010/main" val="369412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BFB103B-AC39-7FD7-E0AC-DDCD495CEF25}"/>
              </a:ext>
            </a:extLst>
          </p:cNvPr>
          <p:cNvPicPr>
            <a:picLocks noChangeAspect="1"/>
          </p:cNvPicPr>
          <p:nvPr/>
        </p:nvPicPr>
        <p:blipFill>
          <a:blip r:embed="rId3"/>
          <a:stretch>
            <a:fillRect/>
          </a:stretch>
        </p:blipFill>
        <p:spPr>
          <a:xfrm>
            <a:off x="-56224" y="0"/>
            <a:ext cx="12304450" cy="6858000"/>
          </a:xfrm>
          <a:prstGeom prst="rect">
            <a:avLst/>
          </a:prstGeom>
        </p:spPr>
      </p:pic>
      <p:sp>
        <p:nvSpPr>
          <p:cNvPr id="2" name="textruta 1">
            <a:extLst>
              <a:ext uri="{FF2B5EF4-FFF2-40B4-BE49-F238E27FC236}">
                <a16:creationId xmlns:a16="http://schemas.microsoft.com/office/drawing/2014/main" id="{FA3C1021-FE3B-B97A-25AA-FB9999D1A89A}"/>
              </a:ext>
            </a:extLst>
          </p:cNvPr>
          <p:cNvSpPr txBox="1"/>
          <p:nvPr/>
        </p:nvSpPr>
        <p:spPr>
          <a:xfrm>
            <a:off x="321276" y="5214551"/>
            <a:ext cx="5774724" cy="1477328"/>
          </a:xfrm>
          <a:prstGeom prst="rect">
            <a:avLst/>
          </a:prstGeom>
          <a:solidFill>
            <a:schemeClr val="bg1"/>
          </a:solidFill>
        </p:spPr>
        <p:txBody>
          <a:bodyPr wrap="square" rtlCol="0">
            <a:spAutoFit/>
          </a:bodyPr>
          <a:lstStyle/>
          <a:p>
            <a:r>
              <a:rPr lang="sv-SE"/>
              <a:t>I början av 2000-talet uppfördes exklusiva bostäder med direkt kanalanslutning och möjlighet till egen båtplats. Det här området kallas idag Klappbryggan, ett namn som härstammar från sysslan som tidigare utförts på platsen….. klappning, d.v.s. tvätt och sköljning av klädesplagg.</a:t>
            </a:r>
            <a:endParaRPr lang="sv-SE" dirty="0"/>
          </a:p>
        </p:txBody>
      </p:sp>
    </p:spTree>
    <p:extLst>
      <p:ext uri="{BB962C8B-B14F-4D97-AF65-F5344CB8AC3E}">
        <p14:creationId xmlns:p14="http://schemas.microsoft.com/office/powerpoint/2010/main" val="3900821275"/>
      </p:ext>
    </p:extLst>
  </p:cSld>
  <p:clrMapOvr>
    <a:masterClrMapping/>
  </p:clrMapOvr>
  <mc:AlternateContent xmlns:mc="http://schemas.openxmlformats.org/markup-compatibility/2006" xmlns:p14="http://schemas.microsoft.com/office/powerpoint/2010/main">
    <mc:Choice Requires="p14">
      <p:transition spd="slow" p14:dur="7000">
        <p:wipe dir="r"/>
      </p:transition>
    </mc:Choice>
    <mc:Fallback xmlns="">
      <p:transition spd="slow">
        <p:wipe dir="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377EE95-7DF3-1BAA-C019-FFBDA3CE8D5D}"/>
              </a:ext>
            </a:extLst>
          </p:cNvPr>
          <p:cNvPicPr>
            <a:picLocks noChangeAspect="1"/>
          </p:cNvPicPr>
          <p:nvPr/>
        </p:nvPicPr>
        <p:blipFill>
          <a:blip r:embed="rId3"/>
          <a:stretch>
            <a:fillRect/>
          </a:stretch>
        </p:blipFill>
        <p:spPr>
          <a:xfrm>
            <a:off x="1283110" y="-9745"/>
            <a:ext cx="9612140" cy="6867745"/>
          </a:xfrm>
          <a:prstGeom prst="rect">
            <a:avLst/>
          </a:prstGeom>
        </p:spPr>
      </p:pic>
      <p:sp>
        <p:nvSpPr>
          <p:cNvPr id="2" name="textruta 1">
            <a:extLst>
              <a:ext uri="{FF2B5EF4-FFF2-40B4-BE49-F238E27FC236}">
                <a16:creationId xmlns:a16="http://schemas.microsoft.com/office/drawing/2014/main" id="{347F5E02-EE51-CF5B-3DAF-9F40BBF57F35}"/>
              </a:ext>
            </a:extLst>
          </p:cNvPr>
          <p:cNvSpPr txBox="1"/>
          <p:nvPr/>
        </p:nvSpPr>
        <p:spPr>
          <a:xfrm>
            <a:off x="1283110" y="0"/>
            <a:ext cx="9379488" cy="1754326"/>
          </a:xfrm>
          <a:prstGeom prst="rect">
            <a:avLst/>
          </a:prstGeom>
          <a:noFill/>
        </p:spPr>
        <p:txBody>
          <a:bodyPr wrap="square" rtlCol="0">
            <a:spAutoFit/>
          </a:bodyPr>
          <a:lstStyle/>
          <a:p>
            <a:r>
              <a:rPr lang="sv-SE" dirty="0"/>
              <a:t>Vi förflyttar oss några hundra meter uppströms i Åkers kanal och träffar på Åkersberga </a:t>
            </a:r>
            <a:r>
              <a:rPr lang="sv-SE" dirty="0" err="1"/>
              <a:t>Ångbyggeri</a:t>
            </a:r>
            <a:r>
              <a:rPr lang="sv-SE" dirty="0"/>
              <a:t>. Det uppfördes 1905-1907 av Josef Berggren, som började tillverka den populära drycken ”</a:t>
            </a:r>
            <a:r>
              <a:rPr lang="sv-SE" dirty="0" err="1"/>
              <a:t>Lagradt</a:t>
            </a:r>
            <a:r>
              <a:rPr lang="sv-SE" dirty="0"/>
              <a:t> pilsnersvagdricka”. Leveranser skedde med häst och vagn som syns här på bilden, men till kunder på öarna och regementet i Vaxholm användes båt. Placeringen här vid kanalen var därför optimal.</a:t>
            </a:r>
          </a:p>
          <a:p>
            <a:r>
              <a:rPr lang="sv-SE" dirty="0"/>
              <a:t>På 1920-talet upphörde bryggeriverksamheten och andra industrier flyttade in och verkade fram till slutet av 1900-talet, då alltsammans revs.</a:t>
            </a:r>
          </a:p>
        </p:txBody>
      </p:sp>
    </p:spTree>
    <p:extLst>
      <p:ext uri="{BB962C8B-B14F-4D97-AF65-F5344CB8AC3E}">
        <p14:creationId xmlns:p14="http://schemas.microsoft.com/office/powerpoint/2010/main" val="22440843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E4125014-6A0D-EFB6-94BE-92A4679B2AC1}"/>
              </a:ext>
            </a:extLst>
          </p:cNvPr>
          <p:cNvPicPr>
            <a:picLocks noChangeAspect="1"/>
          </p:cNvPicPr>
          <p:nvPr/>
        </p:nvPicPr>
        <p:blipFill>
          <a:blip r:embed="rId3"/>
          <a:stretch>
            <a:fillRect/>
          </a:stretch>
        </p:blipFill>
        <p:spPr>
          <a:xfrm>
            <a:off x="678426" y="14402"/>
            <a:ext cx="10857998" cy="6843597"/>
          </a:xfrm>
          <a:prstGeom prst="rect">
            <a:avLst/>
          </a:prstGeom>
        </p:spPr>
      </p:pic>
      <p:sp>
        <p:nvSpPr>
          <p:cNvPr id="2" name="textruta 1">
            <a:extLst>
              <a:ext uri="{FF2B5EF4-FFF2-40B4-BE49-F238E27FC236}">
                <a16:creationId xmlns:a16="http://schemas.microsoft.com/office/drawing/2014/main" id="{4497F200-E4F6-ED28-2BA4-312BE05F5B0B}"/>
              </a:ext>
            </a:extLst>
          </p:cNvPr>
          <p:cNvSpPr txBox="1"/>
          <p:nvPr/>
        </p:nvSpPr>
        <p:spPr>
          <a:xfrm>
            <a:off x="678426" y="14402"/>
            <a:ext cx="7229898" cy="1477328"/>
          </a:xfrm>
          <a:prstGeom prst="rect">
            <a:avLst/>
          </a:prstGeom>
          <a:noFill/>
        </p:spPr>
        <p:txBody>
          <a:bodyPr wrap="square" rtlCol="0">
            <a:spAutoFit/>
          </a:bodyPr>
          <a:lstStyle/>
          <a:p>
            <a:r>
              <a:rPr lang="sv-SE"/>
              <a:t>I stället byggdes flerbostadshus längs väg 276, som nu går i tunnel under centrum. På den gamla tomten står nu bilar uppställda, och i dagsläget är det en industritomt.</a:t>
            </a:r>
          </a:p>
          <a:p>
            <a:r>
              <a:rPr lang="sv-SE"/>
              <a:t>I bakgrunden skymtar affärskomplexet Skutan i rött tegel. Till höger syns vägbron som leder Stationsvägen över kanalen.</a:t>
            </a:r>
            <a:endParaRPr lang="sv-SE" dirty="0"/>
          </a:p>
        </p:txBody>
      </p:sp>
    </p:spTree>
    <p:extLst>
      <p:ext uri="{BB962C8B-B14F-4D97-AF65-F5344CB8AC3E}">
        <p14:creationId xmlns:p14="http://schemas.microsoft.com/office/powerpoint/2010/main" val="973195342"/>
      </p:ext>
    </p:extLst>
  </p:cSld>
  <p:clrMapOvr>
    <a:masterClrMapping/>
  </p:clrMapOvr>
  <mc:AlternateContent xmlns:mc="http://schemas.openxmlformats.org/markup-compatibility/2006" xmlns:p14="http://schemas.microsoft.com/office/powerpoint/2010/main">
    <mc:Choice Requires="p14">
      <p:transition spd="slow" p14:dur="7000">
        <p:wipe dir="r"/>
      </p:transition>
    </mc:Choice>
    <mc:Fallback xmlns="">
      <p:transition spd="slow">
        <p:wipe dir="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08DBDD0-3836-1D3B-0F68-07703749C50B}"/>
              </a:ext>
            </a:extLst>
          </p:cNvPr>
          <p:cNvPicPr>
            <a:picLocks noChangeAspect="1"/>
          </p:cNvPicPr>
          <p:nvPr/>
        </p:nvPicPr>
        <p:blipFill>
          <a:blip r:embed="rId3"/>
          <a:stretch>
            <a:fillRect/>
          </a:stretch>
        </p:blipFill>
        <p:spPr>
          <a:xfrm>
            <a:off x="417095" y="0"/>
            <a:ext cx="11357810" cy="6858000"/>
          </a:xfrm>
          <a:prstGeom prst="rect">
            <a:avLst/>
          </a:prstGeom>
        </p:spPr>
      </p:pic>
      <p:sp>
        <p:nvSpPr>
          <p:cNvPr id="2" name="textruta 1">
            <a:extLst>
              <a:ext uri="{FF2B5EF4-FFF2-40B4-BE49-F238E27FC236}">
                <a16:creationId xmlns:a16="http://schemas.microsoft.com/office/drawing/2014/main" id="{194F0365-D301-C689-87C2-EC372811E131}"/>
              </a:ext>
            </a:extLst>
          </p:cNvPr>
          <p:cNvSpPr txBox="1"/>
          <p:nvPr/>
        </p:nvSpPr>
        <p:spPr>
          <a:xfrm>
            <a:off x="593124" y="0"/>
            <a:ext cx="10898660" cy="1754326"/>
          </a:xfrm>
          <a:prstGeom prst="rect">
            <a:avLst/>
          </a:prstGeom>
          <a:noFill/>
        </p:spPr>
        <p:txBody>
          <a:bodyPr wrap="square" rtlCol="0">
            <a:spAutoFit/>
          </a:bodyPr>
          <a:lstStyle/>
          <a:p>
            <a:r>
              <a:rPr lang="sv-SE"/>
              <a:t>Förr i tiden var kanalen Åkers-ån en viktig transportled. Allt från vikingatid då skepp passerade här på väg mot Uppsala till industriell tid då piggskutor forslade ved och strömmingsbåtar levererade fisk. Landhöjningen efter istiden gjorde kanalen allt grundare och både Gustav Vasa och senare kungar har beordrat rensning och muddring av kanalen för att hålla den farbar.</a:t>
            </a:r>
          </a:p>
          <a:p>
            <a:endParaRPr lang="sv-SE"/>
          </a:p>
          <a:p>
            <a:r>
              <a:rPr lang="sv-SE"/>
              <a:t>Bilden visar väg 276 när den ännu passerade centrum ovan jord.</a:t>
            </a:r>
            <a:endParaRPr lang="sv-SE" dirty="0"/>
          </a:p>
        </p:txBody>
      </p:sp>
    </p:spTree>
    <p:extLst>
      <p:ext uri="{BB962C8B-B14F-4D97-AF65-F5344CB8AC3E}">
        <p14:creationId xmlns:p14="http://schemas.microsoft.com/office/powerpoint/2010/main" val="39752888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descr="En bild som visar utomhus, himmel, träd, vinter&#10;&#10;Automatiskt genererad beskrivning">
            <a:extLst>
              <a:ext uri="{FF2B5EF4-FFF2-40B4-BE49-F238E27FC236}">
                <a16:creationId xmlns:a16="http://schemas.microsoft.com/office/drawing/2014/main" id="{E18834F1-929C-EA60-17C6-C1F687F738B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4000" y="-49427"/>
            <a:ext cx="9144000" cy="6858000"/>
          </a:xfrm>
          <a:prstGeom prst="rect">
            <a:avLst/>
          </a:prstGeom>
        </p:spPr>
      </p:pic>
      <p:sp>
        <p:nvSpPr>
          <p:cNvPr id="2" name="textruta 1">
            <a:extLst>
              <a:ext uri="{FF2B5EF4-FFF2-40B4-BE49-F238E27FC236}">
                <a16:creationId xmlns:a16="http://schemas.microsoft.com/office/drawing/2014/main" id="{8BB4B88B-C59D-CCB4-F49E-1688F8513715}"/>
              </a:ext>
            </a:extLst>
          </p:cNvPr>
          <p:cNvSpPr txBox="1"/>
          <p:nvPr/>
        </p:nvSpPr>
        <p:spPr>
          <a:xfrm>
            <a:off x="3657600" y="197708"/>
            <a:ext cx="6153665" cy="646331"/>
          </a:xfrm>
          <a:prstGeom prst="rect">
            <a:avLst/>
          </a:prstGeom>
          <a:noFill/>
        </p:spPr>
        <p:txBody>
          <a:bodyPr wrap="square" rtlCol="0">
            <a:spAutoFit/>
          </a:bodyPr>
          <a:lstStyle/>
          <a:p>
            <a:r>
              <a:rPr lang="sv-SE"/>
              <a:t>Idag är vägen ledd i tunnel vilket lett till att centrum är betydligt mer promenadvänligt.</a:t>
            </a:r>
            <a:endParaRPr lang="sv-SE" dirty="0"/>
          </a:p>
        </p:txBody>
      </p:sp>
    </p:spTree>
    <p:extLst>
      <p:ext uri="{BB962C8B-B14F-4D97-AF65-F5344CB8AC3E}">
        <p14:creationId xmlns:p14="http://schemas.microsoft.com/office/powerpoint/2010/main" val="810518831"/>
      </p:ext>
    </p:extLst>
  </p:cSld>
  <p:clrMapOvr>
    <a:masterClrMapping/>
  </p:clrMapOvr>
  <mc:AlternateContent xmlns:mc="http://schemas.openxmlformats.org/markup-compatibility/2006" xmlns:p14="http://schemas.microsoft.com/office/powerpoint/2010/main">
    <mc:Choice Requires="p14">
      <p:transition spd="slow" p14:dur="7000">
        <p:wipe dir="r"/>
      </p:transition>
    </mc:Choice>
    <mc:Fallback xmlns="">
      <p:transition spd="slow">
        <p:wipe dir="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EC548C3-2F34-7B60-B81F-A242836DC168}"/>
              </a:ext>
            </a:extLst>
          </p:cNvPr>
          <p:cNvPicPr>
            <a:picLocks noChangeAspect="1"/>
          </p:cNvPicPr>
          <p:nvPr/>
        </p:nvPicPr>
        <p:blipFill>
          <a:blip r:embed="rId3"/>
          <a:stretch>
            <a:fillRect/>
          </a:stretch>
        </p:blipFill>
        <p:spPr>
          <a:xfrm>
            <a:off x="865137" y="0"/>
            <a:ext cx="10461726" cy="6858000"/>
          </a:xfrm>
          <a:prstGeom prst="rect">
            <a:avLst/>
          </a:prstGeom>
        </p:spPr>
      </p:pic>
      <p:sp>
        <p:nvSpPr>
          <p:cNvPr id="2" name="textruta 1">
            <a:extLst>
              <a:ext uri="{FF2B5EF4-FFF2-40B4-BE49-F238E27FC236}">
                <a16:creationId xmlns:a16="http://schemas.microsoft.com/office/drawing/2014/main" id="{6A3E62FA-1754-669A-B981-1529E6F3EAE8}"/>
              </a:ext>
            </a:extLst>
          </p:cNvPr>
          <p:cNvSpPr txBox="1"/>
          <p:nvPr/>
        </p:nvSpPr>
        <p:spPr>
          <a:xfrm>
            <a:off x="2273643" y="0"/>
            <a:ext cx="7537622" cy="1477328"/>
          </a:xfrm>
          <a:prstGeom prst="rect">
            <a:avLst/>
          </a:prstGeom>
          <a:noFill/>
        </p:spPr>
        <p:txBody>
          <a:bodyPr wrap="square" rtlCol="0">
            <a:spAutoFit/>
          </a:bodyPr>
          <a:lstStyle/>
          <a:p>
            <a:r>
              <a:rPr lang="sv-SE"/>
              <a:t>Det vi ser här är änden av Hackstavägen som leder i nord-sydlig riktning genom Åkersberga. Här slutar den vid kanalen och Lillbron över densamma.</a:t>
            </a:r>
          </a:p>
          <a:p>
            <a:r>
              <a:rPr lang="sv-SE"/>
              <a:t>Bron har funnits även i äldre tider, innan ångbåtstrafiken kom igång, men på den här platsen har också funnit andra, mer spännande saker. VI kan se resterna av det i den vita byggnaden med rött tak som skymtar mitt i bilden.</a:t>
            </a:r>
            <a:endParaRPr lang="sv-SE" dirty="0"/>
          </a:p>
        </p:txBody>
      </p:sp>
    </p:spTree>
    <p:extLst>
      <p:ext uri="{BB962C8B-B14F-4D97-AF65-F5344CB8AC3E}">
        <p14:creationId xmlns:p14="http://schemas.microsoft.com/office/powerpoint/2010/main" val="8810253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25F815B-8E2B-B8C0-3543-3BF762CD5D3F}"/>
              </a:ext>
            </a:extLst>
          </p:cNvPr>
          <p:cNvPicPr>
            <a:picLocks noChangeAspect="1"/>
          </p:cNvPicPr>
          <p:nvPr/>
        </p:nvPicPr>
        <p:blipFill>
          <a:blip r:embed="rId3"/>
          <a:stretch>
            <a:fillRect/>
          </a:stretch>
        </p:blipFill>
        <p:spPr>
          <a:xfrm>
            <a:off x="1061110" y="0"/>
            <a:ext cx="10069779" cy="6858000"/>
          </a:xfrm>
          <a:prstGeom prst="rect">
            <a:avLst/>
          </a:prstGeom>
        </p:spPr>
      </p:pic>
      <p:sp>
        <p:nvSpPr>
          <p:cNvPr id="2" name="textruta 1">
            <a:extLst>
              <a:ext uri="{FF2B5EF4-FFF2-40B4-BE49-F238E27FC236}">
                <a16:creationId xmlns:a16="http://schemas.microsoft.com/office/drawing/2014/main" id="{01E07E4B-8D64-61F5-5060-E7E26F7579AA}"/>
              </a:ext>
            </a:extLst>
          </p:cNvPr>
          <p:cNvSpPr txBox="1"/>
          <p:nvPr/>
        </p:nvSpPr>
        <p:spPr>
          <a:xfrm>
            <a:off x="1061110" y="0"/>
            <a:ext cx="10069779" cy="2031325"/>
          </a:xfrm>
          <a:prstGeom prst="rect">
            <a:avLst/>
          </a:prstGeom>
          <a:noFill/>
        </p:spPr>
        <p:txBody>
          <a:bodyPr wrap="square" rtlCol="0">
            <a:spAutoFit/>
          </a:bodyPr>
          <a:lstStyle/>
          <a:p>
            <a:r>
              <a:rPr lang="sv-SE" dirty="0"/>
              <a:t>Området är flackt och här har avlagrats lera från istidens smältvatten och den sjöbotten som området en gång utgjorde.</a:t>
            </a:r>
          </a:p>
          <a:p>
            <a:r>
              <a:rPr lang="sv-SE" dirty="0"/>
              <a:t>I mitten av 1800-talet grundades här </a:t>
            </a:r>
            <a:r>
              <a:rPr lang="sv-SE" dirty="0" err="1"/>
              <a:t>Smedby</a:t>
            </a:r>
            <a:r>
              <a:rPr lang="sv-SE" dirty="0"/>
              <a:t> tegelbruk, som kom att bli ett av </a:t>
            </a:r>
            <a:r>
              <a:rPr lang="sv-SE" dirty="0" err="1"/>
              <a:t>stockholmsområdets</a:t>
            </a:r>
            <a:r>
              <a:rPr lang="sv-SE" dirty="0"/>
              <a:t> största. I början av 1900-talet hade man 80-tal anställda och producerade mer än två miljoner murtegel om året. Teglet skeppades på pråmar till olika byggprojekt i huvudstaden, främst Östermalm. På den tiden fanns också ett stickspår till Roslagsbanan som användes för transporter. Engelbrektskyrkan är uppförd med tegel från </a:t>
            </a:r>
            <a:r>
              <a:rPr lang="sv-SE" dirty="0" err="1"/>
              <a:t>Smedby</a:t>
            </a:r>
            <a:r>
              <a:rPr lang="sv-SE" dirty="0"/>
              <a:t> tegelbruk.</a:t>
            </a:r>
          </a:p>
        </p:txBody>
      </p:sp>
      <p:sp>
        <p:nvSpPr>
          <p:cNvPr id="4" name="textruta 3">
            <a:extLst>
              <a:ext uri="{FF2B5EF4-FFF2-40B4-BE49-F238E27FC236}">
                <a16:creationId xmlns:a16="http://schemas.microsoft.com/office/drawing/2014/main" id="{01A42E16-C4B7-B9A4-51EB-498FEE471045}"/>
              </a:ext>
            </a:extLst>
          </p:cNvPr>
          <p:cNvSpPr txBox="1"/>
          <p:nvPr/>
        </p:nvSpPr>
        <p:spPr>
          <a:xfrm>
            <a:off x="1061110" y="4381137"/>
            <a:ext cx="4736757" cy="1754326"/>
          </a:xfrm>
          <a:prstGeom prst="rect">
            <a:avLst/>
          </a:prstGeom>
          <a:solidFill>
            <a:schemeClr val="bg1"/>
          </a:solidFill>
        </p:spPr>
        <p:txBody>
          <a:bodyPr wrap="square" rtlCol="0">
            <a:spAutoFit/>
          </a:bodyPr>
          <a:lstStyle/>
          <a:p>
            <a:r>
              <a:rPr lang="sv-SE" dirty="0"/>
              <a:t>1915 försattes bolaget i konkurs (leran tog slut!) och skorstenen sprängdes 1917. Det finns faktiskt fångat på film. Det var bröderna </a:t>
            </a:r>
            <a:r>
              <a:rPr lang="sv-SE" dirty="0" err="1"/>
              <a:t>Harlings</a:t>
            </a:r>
            <a:r>
              <a:rPr lang="sv-SE" dirty="0"/>
              <a:t> förtjänst och man använde en </a:t>
            </a:r>
            <a:r>
              <a:rPr lang="sv-SE" dirty="0" err="1"/>
              <a:t>handvevad</a:t>
            </a:r>
            <a:r>
              <a:rPr lang="sv-SE" dirty="0"/>
              <a:t> filmkamera. Filmen finns på vår webbplats, www.milstolpen.org</a:t>
            </a:r>
          </a:p>
        </p:txBody>
      </p:sp>
    </p:spTree>
    <p:extLst>
      <p:ext uri="{BB962C8B-B14F-4D97-AF65-F5344CB8AC3E}">
        <p14:creationId xmlns:p14="http://schemas.microsoft.com/office/powerpoint/2010/main" val="1108566486"/>
      </p:ext>
    </p:extLst>
  </p:cSld>
  <p:clrMapOvr>
    <a:masterClrMapping/>
  </p:clrMapOvr>
  <mc:AlternateContent xmlns:mc="http://schemas.openxmlformats.org/markup-compatibility/2006" xmlns:p14="http://schemas.microsoft.com/office/powerpoint/2010/main">
    <mc:Choice Requires="p14">
      <p:transition spd="slow" p14:dur="7000">
        <p:wipe dir="r"/>
      </p:transition>
    </mc:Choice>
    <mc:Fallback xmlns="">
      <p:transition spd="slow">
        <p:wipe dir="r"/>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323</TotalTime>
  <Words>3642</Words>
  <Application>Microsoft Office PowerPoint</Application>
  <PresentationFormat>Bredbild</PresentationFormat>
  <Paragraphs>160</Paragraphs>
  <Slides>25</Slides>
  <Notes>25</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25</vt:i4>
      </vt:variant>
    </vt:vector>
  </HeadingPairs>
  <TitlesOfParts>
    <vt:vector size="32" baseType="lpstr">
      <vt:lpstr>Aptos</vt:lpstr>
      <vt:lpstr>Arial</vt:lpstr>
      <vt:lpstr>Calibri</vt:lpstr>
      <vt:lpstr>Calibri Light</vt:lpstr>
      <vt:lpstr>Castellar</vt:lpstr>
      <vt:lpstr>Open sans</vt:lpstr>
      <vt:lpstr>Office-tema</vt:lpstr>
      <vt:lpstr>ÅKERSBERGA DÅ OCH NU</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Då och Nu Åkersberga</dc:title>
  <dc:creator>Lars Valentin</dc:creator>
  <cp:lastModifiedBy>Lars Valentin</cp:lastModifiedBy>
  <cp:revision>58</cp:revision>
  <dcterms:created xsi:type="dcterms:W3CDTF">2023-08-07T21:20:37Z</dcterms:created>
  <dcterms:modified xsi:type="dcterms:W3CDTF">2025-01-30T20:52:15Z</dcterms:modified>
</cp:coreProperties>
</file>