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322" r:id="rId3"/>
    <p:sldId id="321" r:id="rId4"/>
    <p:sldId id="262" r:id="rId5"/>
    <p:sldId id="317" r:id="rId6"/>
    <p:sldId id="315" r:id="rId7"/>
    <p:sldId id="316" r:id="rId8"/>
    <p:sldId id="318" r:id="rId9"/>
    <p:sldId id="268" r:id="rId10"/>
    <p:sldId id="267" r:id="rId11"/>
    <p:sldId id="320" r:id="rId12"/>
    <p:sldId id="323" r:id="rId13"/>
    <p:sldId id="324" r:id="rId14"/>
    <p:sldId id="325" r:id="rId15"/>
    <p:sldId id="326" r:id="rId16"/>
    <p:sldId id="327" r:id="rId17"/>
    <p:sldId id="328" r:id="rId18"/>
    <p:sldId id="329" r:id="rId19"/>
    <p:sldId id="330" r:id="rId20"/>
    <p:sldId id="331" r:id="rId21"/>
    <p:sldId id="332" r:id="rId22"/>
  </p:sldIdLst>
  <p:sldSz cx="9144000" cy="6858000" type="screen4x3"/>
  <p:notesSz cx="6858000" cy="9144000"/>
  <p:defaultTex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62" autoAdjust="0"/>
    <p:restoredTop sz="86531" autoAdjust="0"/>
  </p:normalViewPr>
  <p:slideViewPr>
    <p:cSldViewPr>
      <p:cViewPr varScale="1">
        <p:scale>
          <a:sx n="62" d="100"/>
          <a:sy n="62" d="100"/>
        </p:scale>
        <p:origin x="10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8D903DD7-327D-4B0E-8B87-34590F6C65F9}" type="datetimeFigureOut">
              <a:rPr lang="sv-SE"/>
              <a:pPr>
                <a:defRPr/>
              </a:pPr>
              <a:t>2020-01-13</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95C3EF91-E6F8-44FD-8E36-46476D22980B}" type="slidenum">
              <a:rPr lang="sv-SE"/>
              <a:pPr>
                <a:defRPr/>
              </a:pPr>
              <a:t>‹#›</a:t>
            </a:fld>
            <a:endParaRPr lang="sv-SE"/>
          </a:p>
        </p:txBody>
      </p:sp>
    </p:spTree>
    <p:extLst>
      <p:ext uri="{BB962C8B-B14F-4D97-AF65-F5344CB8AC3E}">
        <p14:creationId xmlns:p14="http://schemas.microsoft.com/office/powerpoint/2010/main" val="11044543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bildspel producerat utifrån underlag skapat av</a:t>
            </a:r>
            <a:r>
              <a:rPr lang="sv-SE" baseline="0" dirty="0"/>
              <a:t> Gunnar Winberg, modifierat av revisionsgruppen: Sven Hugosson, Iréne </a:t>
            </a:r>
            <a:r>
              <a:rPr lang="sv-SE" baseline="0" dirty="0" err="1"/>
              <a:t>Hedenstedt</a:t>
            </a:r>
            <a:r>
              <a:rPr lang="sv-SE" baseline="0" dirty="0"/>
              <a:t>, Berit Nyman och Lars Valentin, januari 2015.</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1</a:t>
            </a:fld>
            <a:endParaRPr lang="sv-SE"/>
          </a:p>
        </p:txBody>
      </p:sp>
    </p:spTree>
    <p:extLst>
      <p:ext uri="{BB962C8B-B14F-4D97-AF65-F5344CB8AC3E}">
        <p14:creationId xmlns:p14="http://schemas.microsoft.com/office/powerpoint/2010/main" val="62966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isen smälte om omvandlades</a:t>
            </a:r>
            <a:r>
              <a:rPr lang="sv-SE" baseline="0" dirty="0"/>
              <a:t> till vatten, blev det (just det!) väldigt mycket vatten över den redan nedtryckta landmassan. Det som stack upp var topparna på det som idag är berg i området. Så här kan det ha sett ut.</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10</a:t>
            </a:fld>
            <a:endParaRPr lang="sv-SE"/>
          </a:p>
        </p:txBody>
      </p:sp>
    </p:spTree>
    <p:extLst>
      <p:ext uri="{BB962C8B-B14F-4D97-AF65-F5344CB8AC3E}">
        <p14:creationId xmlns:p14="http://schemas.microsoft.com/office/powerpoint/2010/main" val="166668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Allt som landet höjde sig ur havet blev det koloniserat</a:t>
            </a:r>
            <a:r>
              <a:rPr lang="sv-SE" baseline="0" dirty="0"/>
              <a:t> av växter och djur… och människor. Kanske såg det ut så här i fågelperspektiv? Man bodde i långhus.</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11</a:t>
            </a:fld>
            <a:endParaRPr lang="sv-SE"/>
          </a:p>
        </p:txBody>
      </p:sp>
    </p:spTree>
    <p:extLst>
      <p:ext uri="{BB962C8B-B14F-4D97-AF65-F5344CB8AC3E}">
        <p14:creationId xmlns:p14="http://schemas.microsoft.com/office/powerpoint/2010/main" val="4265091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Eller senare i små torp. (Här syns en båtsman utanför sin boning)</a:t>
            </a:r>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12</a:t>
            </a:fld>
            <a:endParaRPr lang="sv-SE"/>
          </a:p>
        </p:txBody>
      </p:sp>
    </p:spTree>
    <p:extLst>
      <p:ext uri="{BB962C8B-B14F-4D97-AF65-F5344CB8AC3E}">
        <p14:creationId xmlns:p14="http://schemas.microsoft.com/office/powerpoint/2010/main" val="43482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Eller om man hade möjlighet, i slott (här Margretelunds slott).</a:t>
            </a:r>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13</a:t>
            </a:fld>
            <a:endParaRPr lang="sv-SE"/>
          </a:p>
        </p:txBody>
      </p:sp>
    </p:spTree>
    <p:extLst>
      <p:ext uri="{BB962C8B-B14F-4D97-AF65-F5344CB8AC3E}">
        <p14:creationId xmlns:p14="http://schemas.microsoft.com/office/powerpoint/2010/main" val="170071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har vi möjlighet</a:t>
            </a:r>
            <a:r>
              <a:rPr lang="sv-SE" baseline="0" dirty="0"/>
              <a:t> att bo så här fint utmed Åkers kanal i Åkersbergas centrum.</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14</a:t>
            </a:fld>
            <a:endParaRPr lang="sv-SE"/>
          </a:p>
        </p:txBody>
      </p:sp>
    </p:spTree>
    <p:extLst>
      <p:ext uri="{BB962C8B-B14F-4D97-AF65-F5344CB8AC3E}">
        <p14:creationId xmlns:p14="http://schemas.microsoft.com/office/powerpoint/2010/main" val="8626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landet ännu inte ”stigit</a:t>
            </a:r>
            <a:r>
              <a:rPr lang="sv-SE" baseline="0" dirty="0"/>
              <a:t> ur havet” som idag, var vattenvägarna mycket bredare och djupare. Här ser vi inloppen (det fanns flera) förbi det som idag är Åkersberga, och uppåt, ända till Uppsala. De som befolkade området hade behov att bevaka trafiken i lederna och byggd bl.a. </a:t>
            </a:r>
            <a:r>
              <a:rPr lang="sv-SE" baseline="0" dirty="0" err="1"/>
              <a:t>Biskopstuna</a:t>
            </a:r>
            <a:r>
              <a:rPr lang="sv-SE" baseline="0" dirty="0"/>
              <a:t>….</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15</a:t>
            </a:fld>
            <a:endParaRPr lang="sv-SE"/>
          </a:p>
        </p:txBody>
      </p:sp>
    </p:spTree>
    <p:extLst>
      <p:ext uri="{BB962C8B-B14F-4D97-AF65-F5344CB8AC3E}">
        <p14:creationId xmlns:p14="http://schemas.microsoft.com/office/powerpoint/2010/main" val="1601074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som kan ha sett ut ung. så här.</a:t>
            </a:r>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16</a:t>
            </a:fld>
            <a:endParaRPr lang="sv-SE"/>
          </a:p>
        </p:txBody>
      </p:sp>
    </p:spTree>
    <p:extLst>
      <p:ext uri="{BB962C8B-B14F-4D97-AF65-F5344CB8AC3E}">
        <p14:creationId xmlns:p14="http://schemas.microsoft.com/office/powerpoint/2010/main" val="2606644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fanns många sätt att ta sig fram på vattnet. Man kunde ro,</a:t>
            </a:r>
            <a:r>
              <a:rPr lang="sv-SE" baseline="0" dirty="0"/>
              <a:t> h</a:t>
            </a:r>
            <a:r>
              <a:rPr lang="sv-SE" dirty="0"/>
              <a:t>är med sin fiskfångst, ända in till Stockholm för att saluföra.</a:t>
            </a:r>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17</a:t>
            </a:fld>
            <a:endParaRPr lang="sv-SE"/>
          </a:p>
        </p:txBody>
      </p:sp>
    </p:spTree>
    <p:extLst>
      <p:ext uri="{BB962C8B-B14F-4D97-AF65-F5344CB8AC3E}">
        <p14:creationId xmlns:p14="http://schemas.microsoft.com/office/powerpoint/2010/main" val="1189876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Senare fanns också ångbåtstrafik mellan vårt område och huvudstaden.</a:t>
            </a:r>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18</a:t>
            </a:fld>
            <a:endParaRPr lang="sv-SE"/>
          </a:p>
        </p:txBody>
      </p:sp>
    </p:spTree>
    <p:extLst>
      <p:ext uri="{BB962C8B-B14F-4D97-AF65-F5344CB8AC3E}">
        <p14:creationId xmlns:p14="http://schemas.microsoft.com/office/powerpoint/2010/main" val="3222384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a:t>
            </a:r>
            <a:r>
              <a:rPr lang="sv-SE" baseline="0" dirty="0"/>
              <a:t> norra delen av kommunen, i Vira, skapades </a:t>
            </a:r>
            <a:r>
              <a:rPr lang="sv-SE" baseline="0" dirty="0" err="1"/>
              <a:t>Wira</a:t>
            </a:r>
            <a:r>
              <a:rPr lang="sv-SE" baseline="0" dirty="0"/>
              <a:t> bruk, där man tillverkade vapen för armén, och senare yxor och liar.</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19</a:t>
            </a:fld>
            <a:endParaRPr lang="sv-SE"/>
          </a:p>
        </p:txBody>
      </p:sp>
    </p:spTree>
    <p:extLst>
      <p:ext uri="{BB962C8B-B14F-4D97-AF65-F5344CB8AC3E}">
        <p14:creationId xmlns:p14="http://schemas.microsoft.com/office/powerpoint/2010/main" val="203565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dirty="0"/>
              <a:t>Sveriges karta i nutid. Det här bildspelet handlar om utvecklingen av området NO om Stockholm som idag är Österåkers kommun.</a:t>
            </a:r>
          </a:p>
        </p:txBody>
      </p:sp>
      <p:sp>
        <p:nvSpPr>
          <p:cNvPr id="512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3F18B0-C8FD-4816-8216-06AB55101A03}" type="slidenum">
              <a:rPr lang="sv-SE" altLang="sv-SE"/>
              <a:pPr/>
              <a:t>2</a:t>
            </a:fld>
            <a:endParaRPr lang="sv-SE" altLang="sv-SE"/>
          </a:p>
        </p:txBody>
      </p:sp>
    </p:spTree>
    <p:extLst>
      <p:ext uri="{BB962C8B-B14F-4D97-AF65-F5344CB8AC3E}">
        <p14:creationId xmlns:p14="http://schemas.microsoft.com/office/powerpoint/2010/main" val="312995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har också funnits</a:t>
            </a:r>
            <a:r>
              <a:rPr lang="sv-SE" baseline="0" dirty="0"/>
              <a:t> många gruvor i vårt område. Här ses arbete i Härsbacka gruva, där man bröt kvarts och fältspat.</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20</a:t>
            </a:fld>
            <a:endParaRPr lang="sv-SE"/>
          </a:p>
        </p:txBody>
      </p:sp>
    </p:spTree>
    <p:extLst>
      <p:ext uri="{BB962C8B-B14F-4D97-AF65-F5344CB8AC3E}">
        <p14:creationId xmlns:p14="http://schemas.microsoft.com/office/powerpoint/2010/main" val="2395060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Också militära anläggningar finns här. Exempelvis en befästning</a:t>
            </a:r>
            <a:r>
              <a:rPr lang="sv-SE" baseline="0" dirty="0"/>
              <a:t> på Siarö.</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21</a:t>
            </a:fld>
            <a:endParaRPr lang="sv-SE"/>
          </a:p>
        </p:txBody>
      </p:sp>
    </p:spTree>
    <p:extLst>
      <p:ext uri="{BB962C8B-B14F-4D97-AF65-F5344CB8AC3E}">
        <p14:creationId xmlns:p14="http://schemas.microsoft.com/office/powerpoint/2010/main" val="464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beskrevs området kring Stockholm för </a:t>
            </a:r>
            <a:r>
              <a:rPr lang="sv-SE"/>
              <a:t>ca 1000? </a:t>
            </a:r>
            <a:r>
              <a:rPr lang="sv-SE" baseline="0" dirty="0"/>
              <a:t>år sedan. Notera orterna Stockholm, </a:t>
            </a:r>
            <a:r>
              <a:rPr lang="sv-SE" baseline="0" dirty="0" err="1"/>
              <a:t>Telie</a:t>
            </a:r>
            <a:r>
              <a:rPr lang="sv-SE" baseline="0" dirty="0"/>
              <a:t> (Södertälje), Aker (ung. Åkersberga) Sigtuna, </a:t>
            </a:r>
            <a:r>
              <a:rPr lang="sv-SE" baseline="0" dirty="0" err="1"/>
              <a:t>Enkoping</a:t>
            </a:r>
            <a:r>
              <a:rPr lang="sv-SE" baseline="0" dirty="0"/>
              <a:t>, Gripsholm, Ösmo, Trosa m.fl. andra kända orter.</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3</a:t>
            </a:fld>
            <a:endParaRPr lang="sv-SE"/>
          </a:p>
        </p:txBody>
      </p:sp>
    </p:spTree>
    <p:extLst>
      <p:ext uri="{BB962C8B-B14F-4D97-AF65-F5344CB8AC3E}">
        <p14:creationId xmlns:p14="http://schemas.microsoft.com/office/powerpoint/2010/main" val="429268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Österåkers kommun</a:t>
            </a:r>
            <a:r>
              <a:rPr lang="sv-SE" baseline="0" dirty="0"/>
              <a:t> består av ett landområde mellan Täby och Roslagskulla och en mängd öar, långt ut i skärgården. Vatten och vattenvägar har alltid varit viktiga för vårt område.</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4</a:t>
            </a:fld>
            <a:endParaRPr lang="sv-SE"/>
          </a:p>
        </p:txBody>
      </p:sp>
    </p:spTree>
    <p:extLst>
      <p:ext uri="{BB962C8B-B14F-4D97-AF65-F5344CB8AC3E}">
        <p14:creationId xmlns:p14="http://schemas.microsoft.com/office/powerpoint/2010/main" val="200280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en översiktlig karta över Österåkers kommun med omnejd. Saknas dock det stora område med öar, österut.</a:t>
            </a:r>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5</a:t>
            </a:fld>
            <a:endParaRPr lang="sv-SE"/>
          </a:p>
        </p:txBody>
      </p:sp>
    </p:spTree>
    <p:extLst>
      <p:ext uri="{BB962C8B-B14F-4D97-AF65-F5344CB8AC3E}">
        <p14:creationId xmlns:p14="http://schemas.microsoft.com/office/powerpoint/2010/main" val="338119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Kommunens vapen är en bild</a:t>
            </a:r>
            <a:r>
              <a:rPr lang="sv-SE" baseline="0" dirty="0"/>
              <a:t> av fartyget ALCEA, en typisk Roslagssymbol.</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6</a:t>
            </a:fld>
            <a:endParaRPr lang="sv-SE"/>
          </a:p>
        </p:txBody>
      </p:sp>
    </p:spTree>
    <p:extLst>
      <p:ext uri="{BB962C8B-B14F-4D97-AF65-F5344CB8AC3E}">
        <p14:creationId xmlns:p14="http://schemas.microsoft.com/office/powerpoint/2010/main" val="94262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Inte för inte heter kommunalhuset</a:t>
            </a:r>
            <a:r>
              <a:rPr lang="sv-SE" baseline="0" dirty="0"/>
              <a:t> just ALCEAHUSET i Åkersbergas centrala delar.</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7</a:t>
            </a:fld>
            <a:endParaRPr lang="sv-SE"/>
          </a:p>
        </p:txBody>
      </p:sp>
    </p:spTree>
    <p:extLst>
      <p:ext uri="{BB962C8B-B14F-4D97-AF65-F5344CB8AC3E}">
        <p14:creationId xmlns:p14="http://schemas.microsoft.com/office/powerpoint/2010/main" val="388838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ursprungliga fartyget ALCEA, här fraktandes ved.</a:t>
            </a:r>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8</a:t>
            </a:fld>
            <a:endParaRPr lang="sv-SE"/>
          </a:p>
        </p:txBody>
      </p:sp>
    </p:spTree>
    <p:extLst>
      <p:ext uri="{BB962C8B-B14F-4D97-AF65-F5344CB8AC3E}">
        <p14:creationId xmlns:p14="http://schemas.microsoft.com/office/powerpoint/2010/main" val="4058376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mycket länge sedan (15.000 år) var vårt område täckt</a:t>
            </a:r>
            <a:r>
              <a:rPr lang="sv-SE" baseline="0" dirty="0"/>
              <a:t> av kilometer(!)tjockt istäcke, och landmassan nedpressad i jordskorpan, åtskilliga tiotal meter.</a:t>
            </a:r>
            <a:endParaRPr lang="sv-SE" dirty="0"/>
          </a:p>
        </p:txBody>
      </p:sp>
      <p:sp>
        <p:nvSpPr>
          <p:cNvPr id="4" name="Platshållare för bildnummer 3"/>
          <p:cNvSpPr>
            <a:spLocks noGrp="1"/>
          </p:cNvSpPr>
          <p:nvPr>
            <p:ph type="sldNum" sz="quarter" idx="10"/>
          </p:nvPr>
        </p:nvSpPr>
        <p:spPr/>
        <p:txBody>
          <a:bodyPr/>
          <a:lstStyle/>
          <a:p>
            <a:pPr>
              <a:defRPr/>
            </a:pPr>
            <a:fld id="{95C3EF91-E6F8-44FD-8E36-46476D22980B}" type="slidenum">
              <a:rPr lang="sv-SE" smtClean="0"/>
              <a:pPr>
                <a:defRPr/>
              </a:pPr>
              <a:t>9</a:t>
            </a:fld>
            <a:endParaRPr lang="sv-SE"/>
          </a:p>
        </p:txBody>
      </p:sp>
    </p:spTree>
    <p:extLst>
      <p:ext uri="{BB962C8B-B14F-4D97-AF65-F5344CB8AC3E}">
        <p14:creationId xmlns:p14="http://schemas.microsoft.com/office/powerpoint/2010/main" val="1474988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64245719-2C14-4062-93AB-1D9DFE72E66F}" type="slidenum">
              <a:rPr lang="sv-SE" smtClean="0"/>
              <a:pPr>
                <a:defRPr/>
              </a:pPr>
              <a:t>‹#›</a:t>
            </a:fld>
            <a:endParaRPr lang="sv-SE"/>
          </a:p>
        </p:txBody>
      </p:sp>
    </p:spTree>
    <p:extLst>
      <p:ext uri="{BB962C8B-B14F-4D97-AF65-F5344CB8AC3E}">
        <p14:creationId xmlns:p14="http://schemas.microsoft.com/office/powerpoint/2010/main" val="191182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B729278D-A2C4-4B31-B1FC-DDFF2898F0C0}" type="slidenum">
              <a:rPr lang="sv-SE" smtClean="0"/>
              <a:pPr>
                <a:defRPr/>
              </a:pPr>
              <a:t>‹#›</a:t>
            </a:fld>
            <a:endParaRPr lang="sv-SE"/>
          </a:p>
        </p:txBody>
      </p:sp>
    </p:spTree>
    <p:extLst>
      <p:ext uri="{BB962C8B-B14F-4D97-AF65-F5344CB8AC3E}">
        <p14:creationId xmlns:p14="http://schemas.microsoft.com/office/powerpoint/2010/main" val="163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EE58F0D3-77C1-4816-BE5F-509AF51EDEA3}" type="slidenum">
              <a:rPr lang="sv-SE" smtClean="0"/>
              <a:pPr>
                <a:defRPr/>
              </a:pPr>
              <a:t>‹#›</a:t>
            </a:fld>
            <a:endParaRPr lang="sv-SE"/>
          </a:p>
        </p:txBody>
      </p:sp>
    </p:spTree>
    <p:extLst>
      <p:ext uri="{BB962C8B-B14F-4D97-AF65-F5344CB8AC3E}">
        <p14:creationId xmlns:p14="http://schemas.microsoft.com/office/powerpoint/2010/main" val="156866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D18296C-58E8-4F6E-9013-C32B23FACDF8}" type="slidenum">
              <a:rPr lang="sv-SE" smtClean="0"/>
              <a:pPr>
                <a:defRPr/>
              </a:pPr>
              <a:t>‹#›</a:t>
            </a:fld>
            <a:endParaRPr lang="sv-SE"/>
          </a:p>
        </p:txBody>
      </p:sp>
    </p:spTree>
    <p:extLst>
      <p:ext uri="{BB962C8B-B14F-4D97-AF65-F5344CB8AC3E}">
        <p14:creationId xmlns:p14="http://schemas.microsoft.com/office/powerpoint/2010/main" val="3454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55B849B1-8413-467D-B55C-27A0E9DC83BB}" type="slidenum">
              <a:rPr lang="sv-SE" smtClean="0"/>
              <a:pPr>
                <a:defRPr/>
              </a:pPr>
              <a:t>‹#›</a:t>
            </a:fld>
            <a:endParaRPr lang="sv-SE"/>
          </a:p>
        </p:txBody>
      </p:sp>
    </p:spTree>
    <p:extLst>
      <p:ext uri="{BB962C8B-B14F-4D97-AF65-F5344CB8AC3E}">
        <p14:creationId xmlns:p14="http://schemas.microsoft.com/office/powerpoint/2010/main" val="84388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FA4593E9-A582-43BB-885F-6D8A838A3B9C}" type="slidenum">
              <a:rPr lang="sv-SE" smtClean="0"/>
              <a:pPr>
                <a:defRPr/>
              </a:pPr>
              <a:t>‹#›</a:t>
            </a:fld>
            <a:endParaRPr lang="sv-SE"/>
          </a:p>
        </p:txBody>
      </p:sp>
    </p:spTree>
    <p:extLst>
      <p:ext uri="{BB962C8B-B14F-4D97-AF65-F5344CB8AC3E}">
        <p14:creationId xmlns:p14="http://schemas.microsoft.com/office/powerpoint/2010/main" val="122326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endParaRPr lang="sv-SE"/>
          </a:p>
        </p:txBody>
      </p:sp>
      <p:sp>
        <p:nvSpPr>
          <p:cNvPr id="8" name="Platshållare för sidfot 7"/>
          <p:cNvSpPr>
            <a:spLocks noGrp="1"/>
          </p:cNvSpPr>
          <p:nvPr>
            <p:ph type="ftr" sz="quarter" idx="11"/>
          </p:nvPr>
        </p:nvSpPr>
        <p:spPr/>
        <p:txBody>
          <a:bodyPr/>
          <a:lstStyle/>
          <a:p>
            <a:pPr>
              <a:defRPr/>
            </a:pPr>
            <a:endParaRPr lang="sv-SE"/>
          </a:p>
        </p:txBody>
      </p:sp>
      <p:sp>
        <p:nvSpPr>
          <p:cNvPr id="9" name="Platshållare för bildnummer 8"/>
          <p:cNvSpPr>
            <a:spLocks noGrp="1"/>
          </p:cNvSpPr>
          <p:nvPr>
            <p:ph type="sldNum" sz="quarter" idx="12"/>
          </p:nvPr>
        </p:nvSpPr>
        <p:spPr/>
        <p:txBody>
          <a:bodyPr/>
          <a:lstStyle/>
          <a:p>
            <a:pPr>
              <a:defRPr/>
            </a:pPr>
            <a:fld id="{50EE7D25-AE44-4FC2-B423-2E37617819BC}" type="slidenum">
              <a:rPr lang="sv-SE" smtClean="0"/>
              <a:pPr>
                <a:defRPr/>
              </a:pPr>
              <a:t>‹#›</a:t>
            </a:fld>
            <a:endParaRPr lang="sv-SE"/>
          </a:p>
        </p:txBody>
      </p:sp>
    </p:spTree>
    <p:extLst>
      <p:ext uri="{BB962C8B-B14F-4D97-AF65-F5344CB8AC3E}">
        <p14:creationId xmlns:p14="http://schemas.microsoft.com/office/powerpoint/2010/main" val="13661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a:defRPr/>
            </a:pPr>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54059309-5393-4A42-BCA1-961756F5E126}" type="slidenum">
              <a:rPr lang="sv-SE" smtClean="0"/>
              <a:pPr>
                <a:defRPr/>
              </a:pPr>
              <a:t>‹#›</a:t>
            </a:fld>
            <a:endParaRPr lang="sv-SE"/>
          </a:p>
        </p:txBody>
      </p:sp>
    </p:spTree>
    <p:extLst>
      <p:ext uri="{BB962C8B-B14F-4D97-AF65-F5344CB8AC3E}">
        <p14:creationId xmlns:p14="http://schemas.microsoft.com/office/powerpoint/2010/main" val="313821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endParaRPr lang="sv-SE"/>
          </a:p>
        </p:txBody>
      </p:sp>
      <p:sp>
        <p:nvSpPr>
          <p:cNvPr id="3" name="Platshållare för sidfot 2"/>
          <p:cNvSpPr>
            <a:spLocks noGrp="1"/>
          </p:cNvSpPr>
          <p:nvPr>
            <p:ph type="ftr" sz="quarter" idx="11"/>
          </p:nvPr>
        </p:nvSpPr>
        <p:spPr/>
        <p:txBody>
          <a:bodyPr/>
          <a:lstStyle/>
          <a:p>
            <a:pPr>
              <a:defRPr/>
            </a:pPr>
            <a:endParaRPr lang="sv-SE"/>
          </a:p>
        </p:txBody>
      </p:sp>
      <p:sp>
        <p:nvSpPr>
          <p:cNvPr id="4" name="Platshållare för bildnummer 3"/>
          <p:cNvSpPr>
            <a:spLocks noGrp="1"/>
          </p:cNvSpPr>
          <p:nvPr>
            <p:ph type="sldNum" sz="quarter" idx="12"/>
          </p:nvPr>
        </p:nvSpPr>
        <p:spPr/>
        <p:txBody>
          <a:bodyPr/>
          <a:lstStyle/>
          <a:p>
            <a:pPr>
              <a:defRPr/>
            </a:pPr>
            <a:fld id="{B228ED4A-0903-4C34-8988-658563AAED86}" type="slidenum">
              <a:rPr lang="sv-SE" smtClean="0"/>
              <a:pPr>
                <a:defRPr/>
              </a:pPr>
              <a:t>‹#›</a:t>
            </a:fld>
            <a:endParaRPr lang="sv-SE"/>
          </a:p>
        </p:txBody>
      </p:sp>
    </p:spTree>
    <p:extLst>
      <p:ext uri="{BB962C8B-B14F-4D97-AF65-F5344CB8AC3E}">
        <p14:creationId xmlns:p14="http://schemas.microsoft.com/office/powerpoint/2010/main" val="400182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FA4593E9-A582-43BB-885F-6D8A838A3B9C}" type="slidenum">
              <a:rPr lang="sv-SE" smtClean="0"/>
              <a:pPr>
                <a:defRPr/>
              </a:pPr>
              <a:t>‹#›</a:t>
            </a:fld>
            <a:endParaRPr lang="sv-SE"/>
          </a:p>
        </p:txBody>
      </p:sp>
    </p:spTree>
    <p:extLst>
      <p:ext uri="{BB962C8B-B14F-4D97-AF65-F5344CB8AC3E}">
        <p14:creationId xmlns:p14="http://schemas.microsoft.com/office/powerpoint/2010/main" val="84503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F36260F4-1AD8-49E0-AEEA-C00A8BEC5973}" type="slidenum">
              <a:rPr lang="sv-SE" smtClean="0"/>
              <a:pPr>
                <a:defRPr/>
              </a:pPr>
              <a:t>‹#›</a:t>
            </a:fld>
            <a:endParaRPr lang="sv-SE"/>
          </a:p>
        </p:txBody>
      </p:sp>
    </p:spTree>
    <p:extLst>
      <p:ext uri="{BB962C8B-B14F-4D97-AF65-F5344CB8AC3E}">
        <p14:creationId xmlns:p14="http://schemas.microsoft.com/office/powerpoint/2010/main" val="18790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sv-SE"/>
          </a:p>
        </p:txBody>
      </p:sp>
      <p:sp>
        <p:nvSpPr>
          <p:cNvPr id="5" name="Platshållare för sidfo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A4593E9-A582-43BB-885F-6D8A838A3B9C}" type="slidenum">
              <a:rPr lang="sv-SE" smtClean="0"/>
              <a:pPr>
                <a:defRPr/>
              </a:pPr>
              <a:t>‹#›</a:t>
            </a:fld>
            <a:endParaRPr lang="sv-SE"/>
          </a:p>
        </p:txBody>
      </p:sp>
    </p:spTree>
    <p:extLst>
      <p:ext uri="{BB962C8B-B14F-4D97-AF65-F5344CB8AC3E}">
        <p14:creationId xmlns:p14="http://schemas.microsoft.com/office/powerpoint/2010/main" val="1273610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nchor="ctr"/>
          <a:lstStyle/>
          <a:p>
            <a:pPr eaLnBrk="1" hangingPunct="1"/>
            <a:r>
              <a:rPr lang="sv-SE" altLang="sv-SE" sz="5400">
                <a:latin typeface="Arial Black" panose="020B0A04020102020204" pitchFamily="34" charset="0"/>
              </a:rPr>
              <a:t>Introduktion</a:t>
            </a:r>
          </a:p>
        </p:txBody>
      </p:sp>
      <p:sp>
        <p:nvSpPr>
          <p:cNvPr id="3075" name="Rectangle 3"/>
          <p:cNvSpPr>
            <a:spLocks noGrp="1" noChangeArrowheads="1"/>
          </p:cNvSpPr>
          <p:nvPr>
            <p:ph type="subTitle" idx="1"/>
          </p:nvPr>
        </p:nvSpPr>
        <p:spPr>
          <a:xfrm>
            <a:off x="1371600" y="3886200"/>
            <a:ext cx="6400800" cy="1752600"/>
          </a:xfrm>
        </p:spPr>
        <p:txBody>
          <a:bodyPr/>
          <a:lstStyle/>
          <a:p>
            <a:pPr eaLnBrk="1" hangingPunct="1"/>
            <a:r>
              <a:rPr lang="sv-SE" altLang="sv-SE" sz="3200"/>
              <a:t>Vem Vet Mest</a:t>
            </a:r>
          </a:p>
          <a:p>
            <a:pPr eaLnBrk="1" hangingPunct="1"/>
            <a:r>
              <a:rPr lang="sv-SE" altLang="sv-SE" sz="3200"/>
              <a:t>om</a:t>
            </a:r>
          </a:p>
          <a:p>
            <a:pPr eaLnBrk="1" hangingPunct="1"/>
            <a:r>
              <a:rPr lang="sv-SE" altLang="sv-SE" sz="3200"/>
              <a:t>Österåker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sv-SE" altLang="sv-SE"/>
          </a:p>
        </p:txBody>
      </p:sp>
      <p:sp>
        <p:nvSpPr>
          <p:cNvPr id="13315" name="Rectangle 3"/>
          <p:cNvSpPr>
            <a:spLocks noGrp="1" noChangeArrowheads="1"/>
          </p:cNvSpPr>
          <p:nvPr>
            <p:ph idx="1"/>
          </p:nvPr>
        </p:nvSpPr>
        <p:spPr/>
        <p:txBody>
          <a:bodyPr/>
          <a:lstStyle/>
          <a:p>
            <a:pPr eaLnBrk="1" hangingPunct="1"/>
            <a:endParaRPr lang="sv-SE" altLang="sv-SE"/>
          </a:p>
        </p:txBody>
      </p:sp>
      <p:pic>
        <p:nvPicPr>
          <p:cNvPr id="13316" name="Picture 4" descr="83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395536" y="365126"/>
            <a:ext cx="4248472" cy="461665"/>
          </a:xfrm>
          <a:prstGeom prst="rect">
            <a:avLst/>
          </a:prstGeom>
          <a:noFill/>
        </p:spPr>
        <p:txBody>
          <a:bodyPr wrap="square" rtlCol="0">
            <a:spAutoFit/>
          </a:bodyPr>
          <a:lstStyle/>
          <a:p>
            <a:r>
              <a:rPr lang="sv-SE" sz="2400" dirty="0"/>
              <a:t>Inlandsisen har nyss smält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v-SE" altLang="sv-SE"/>
              <a:t>bronsålder</a:t>
            </a:r>
          </a:p>
        </p:txBody>
      </p:sp>
      <p:sp>
        <p:nvSpPr>
          <p:cNvPr id="14339" name="Rectangle 3"/>
          <p:cNvSpPr>
            <a:spLocks noGrp="1" noChangeArrowheads="1"/>
          </p:cNvSpPr>
          <p:nvPr>
            <p:ph idx="1"/>
          </p:nvPr>
        </p:nvSpPr>
        <p:spPr/>
        <p:txBody>
          <a:bodyPr/>
          <a:lstStyle/>
          <a:p>
            <a:pPr eaLnBrk="1" hangingPunct="1"/>
            <a:endParaRPr lang="sv-SE" altLang="sv-SE"/>
          </a:p>
        </p:txBody>
      </p:sp>
      <p:pic>
        <p:nvPicPr>
          <p:cNvPr id="14340" name="Picture 4" descr="bronså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251520" y="1268760"/>
            <a:ext cx="2304256" cy="461665"/>
          </a:xfrm>
          <a:prstGeom prst="rect">
            <a:avLst/>
          </a:prstGeom>
          <a:noFill/>
        </p:spPr>
        <p:txBody>
          <a:bodyPr wrap="square" rtlCol="0">
            <a:spAutoFit/>
          </a:bodyPr>
          <a:lstStyle/>
          <a:p>
            <a:r>
              <a:rPr lang="sv-SE" sz="2400" dirty="0"/>
              <a:t>Stenålderstid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sv-SE" altLang="sv-SE"/>
          </a:p>
        </p:txBody>
      </p:sp>
      <p:sp>
        <p:nvSpPr>
          <p:cNvPr id="15363" name="Rectangle 3"/>
          <p:cNvSpPr>
            <a:spLocks noGrp="1" noChangeArrowheads="1"/>
          </p:cNvSpPr>
          <p:nvPr>
            <p:ph idx="1"/>
          </p:nvPr>
        </p:nvSpPr>
        <p:spPr/>
        <p:txBody>
          <a:bodyPr/>
          <a:lstStyle/>
          <a:p>
            <a:pPr eaLnBrk="1" hangingPunct="1"/>
            <a:endParaRPr lang="sv-SE" altLang="sv-SE"/>
          </a:p>
        </p:txBody>
      </p:sp>
      <p:pic>
        <p:nvPicPr>
          <p:cNvPr id="15364" name="Picture 4" descr="37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628650" y="365126"/>
            <a:ext cx="2719214" cy="471586"/>
          </a:xfrm>
          <a:prstGeom prst="rect">
            <a:avLst/>
          </a:prstGeom>
          <a:noFill/>
        </p:spPr>
        <p:txBody>
          <a:bodyPr wrap="square" rtlCol="0">
            <a:spAutoFit/>
          </a:bodyPr>
          <a:lstStyle/>
          <a:p>
            <a:r>
              <a:rPr lang="sv-SE" sz="2400" dirty="0"/>
              <a:t>Båtstorp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sv-SE" altLang="sv-SE"/>
          </a:p>
        </p:txBody>
      </p:sp>
      <p:sp>
        <p:nvSpPr>
          <p:cNvPr id="16387" name="Rectangle 3"/>
          <p:cNvSpPr>
            <a:spLocks noGrp="1" noChangeArrowheads="1"/>
          </p:cNvSpPr>
          <p:nvPr>
            <p:ph idx="1"/>
          </p:nvPr>
        </p:nvSpPr>
        <p:spPr/>
        <p:txBody>
          <a:bodyPr/>
          <a:lstStyle/>
          <a:p>
            <a:pPr eaLnBrk="1" hangingPunct="1"/>
            <a:endParaRPr lang="sv-SE" altLang="sv-SE"/>
          </a:p>
        </p:txBody>
      </p:sp>
      <p:pic>
        <p:nvPicPr>
          <p:cNvPr id="16388" name="Picture 4" descr="75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7" y="-36004"/>
            <a:ext cx="9324528" cy="699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3419872" y="211934"/>
            <a:ext cx="2304256" cy="830997"/>
          </a:xfrm>
          <a:prstGeom prst="rect">
            <a:avLst/>
          </a:prstGeom>
          <a:noFill/>
        </p:spPr>
        <p:txBody>
          <a:bodyPr wrap="square" rtlCol="0">
            <a:spAutoFit/>
          </a:bodyPr>
          <a:lstStyle/>
          <a:p>
            <a:pPr algn="ctr"/>
            <a:r>
              <a:rPr lang="sv-SE" sz="2400" dirty="0"/>
              <a:t>Margretelunds slott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sv-SE" altLang="sv-SE"/>
          </a:p>
        </p:txBody>
      </p:sp>
      <p:sp>
        <p:nvSpPr>
          <p:cNvPr id="17411" name="Rectangle 3"/>
          <p:cNvSpPr>
            <a:spLocks noGrp="1" noChangeArrowheads="1"/>
          </p:cNvSpPr>
          <p:nvPr>
            <p:ph idx="1"/>
          </p:nvPr>
        </p:nvSpPr>
        <p:spPr/>
        <p:txBody>
          <a:bodyPr/>
          <a:lstStyle/>
          <a:p>
            <a:pPr eaLnBrk="1" hangingPunct="1"/>
            <a:endParaRPr lang="sv-SE" altLang="sv-SE"/>
          </a:p>
        </p:txBody>
      </p:sp>
      <p:pic>
        <p:nvPicPr>
          <p:cNvPr id="17412" name="Picture 4" descr="1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5220072" y="188640"/>
            <a:ext cx="3295278" cy="461665"/>
          </a:xfrm>
          <a:prstGeom prst="rect">
            <a:avLst/>
          </a:prstGeom>
          <a:noFill/>
        </p:spPr>
        <p:txBody>
          <a:bodyPr wrap="square" rtlCol="0">
            <a:spAutoFit/>
          </a:bodyPr>
          <a:lstStyle/>
          <a:p>
            <a:r>
              <a:rPr lang="sv-SE" sz="2400" dirty="0">
                <a:solidFill>
                  <a:schemeClr val="bg1"/>
                </a:solidFill>
              </a:rPr>
              <a:t>Klappbryggan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långhundraledens inlop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0"/>
            <a:ext cx="5565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a:extLst>
              <a:ext uri="{FF2B5EF4-FFF2-40B4-BE49-F238E27FC236}">
                <a16:creationId xmlns:a16="http://schemas.microsoft.com/office/drawing/2014/main" id="{17960AF6-CF33-4728-A42D-48976B57BE37}"/>
              </a:ext>
            </a:extLst>
          </p:cNvPr>
          <p:cNvSpPr txBox="1"/>
          <p:nvPr/>
        </p:nvSpPr>
        <p:spPr>
          <a:xfrm>
            <a:off x="5508104" y="4370400"/>
            <a:ext cx="1080120" cy="261610"/>
          </a:xfrm>
          <a:prstGeom prst="rect">
            <a:avLst/>
          </a:prstGeom>
          <a:solidFill>
            <a:schemeClr val="bg1"/>
          </a:solidFill>
        </p:spPr>
        <p:txBody>
          <a:bodyPr wrap="square" rtlCol="0">
            <a:spAutoFit/>
          </a:bodyPr>
          <a:lstStyle/>
          <a:p>
            <a:r>
              <a:rPr lang="sv-SE" sz="1100" b="1" dirty="0" err="1">
                <a:latin typeface="Times New Roman" panose="02020603050405020304" pitchFamily="18" charset="0"/>
                <a:cs typeface="Times New Roman" panose="02020603050405020304" pitchFamily="18" charset="0"/>
              </a:rPr>
              <a:t>Biskopstuna</a:t>
            </a:r>
            <a:endParaRPr lang="sv-SE" sz="1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sv-SE" altLang="sv-SE"/>
          </a:p>
        </p:txBody>
      </p:sp>
      <p:sp>
        <p:nvSpPr>
          <p:cNvPr id="19459" name="Rectangle 3"/>
          <p:cNvSpPr>
            <a:spLocks noGrp="1" noChangeArrowheads="1"/>
          </p:cNvSpPr>
          <p:nvPr>
            <p:ph idx="1"/>
          </p:nvPr>
        </p:nvSpPr>
        <p:spPr/>
        <p:txBody>
          <a:bodyPr/>
          <a:lstStyle/>
          <a:p>
            <a:pPr eaLnBrk="1" hangingPunct="1"/>
            <a:endParaRPr lang="sv-SE" altLang="sv-SE"/>
          </a:p>
        </p:txBody>
      </p:sp>
      <p:pic>
        <p:nvPicPr>
          <p:cNvPr id="19460" name="Picture 4" descr="Tunaborgen sk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5940152" y="365126"/>
            <a:ext cx="2808312" cy="461665"/>
          </a:xfrm>
          <a:prstGeom prst="rect">
            <a:avLst/>
          </a:prstGeom>
          <a:noFill/>
        </p:spPr>
        <p:txBody>
          <a:bodyPr wrap="square" rtlCol="0">
            <a:spAutoFit/>
          </a:bodyPr>
          <a:lstStyle/>
          <a:p>
            <a:r>
              <a:rPr lang="sv-SE" sz="2400" dirty="0"/>
              <a:t>Skiss, </a:t>
            </a:r>
            <a:r>
              <a:rPr lang="sv-SE" sz="2400" dirty="0" err="1"/>
              <a:t>Biskopstuna</a:t>
            </a:r>
            <a:endParaRPr lang="sv-SE"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sv-SE" altLang="sv-SE"/>
          </a:p>
        </p:txBody>
      </p:sp>
      <p:pic>
        <p:nvPicPr>
          <p:cNvPr id="20484" name="Picture 4" descr="105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sv-SE" altLang="sv-SE"/>
          </a:p>
        </p:txBody>
      </p:sp>
      <p:sp>
        <p:nvSpPr>
          <p:cNvPr id="21507" name="Rectangle 3"/>
          <p:cNvSpPr>
            <a:spLocks noGrp="1" noChangeArrowheads="1"/>
          </p:cNvSpPr>
          <p:nvPr>
            <p:ph idx="1"/>
          </p:nvPr>
        </p:nvSpPr>
        <p:spPr/>
        <p:txBody>
          <a:bodyPr/>
          <a:lstStyle/>
          <a:p>
            <a:pPr eaLnBrk="1" hangingPunct="1"/>
            <a:endParaRPr lang="sv-SE" altLang="sv-SE"/>
          </a:p>
        </p:txBody>
      </p:sp>
      <p:pic>
        <p:nvPicPr>
          <p:cNvPr id="21508" name="Picture 4" descr="9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9252520" cy="693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Bildobjekt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Bildobjekt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0"/>
            <a:ext cx="2951163"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 1"/>
          <p:cNvSpPr/>
          <p:nvPr/>
        </p:nvSpPr>
        <p:spPr>
          <a:xfrm>
            <a:off x="4518968" y="3846190"/>
            <a:ext cx="1584176" cy="15841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2000" fill="hold"/>
                                        <p:tgtEl>
                                          <p:spTgt spid="2"/>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06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6372200" y="908720"/>
            <a:ext cx="2592288" cy="461665"/>
          </a:xfrm>
          <a:prstGeom prst="rect">
            <a:avLst/>
          </a:prstGeom>
          <a:noFill/>
        </p:spPr>
        <p:txBody>
          <a:bodyPr wrap="square" rtlCol="0">
            <a:spAutoFit/>
          </a:bodyPr>
          <a:lstStyle/>
          <a:p>
            <a:r>
              <a:rPr lang="sv-SE" sz="2400" dirty="0">
                <a:solidFill>
                  <a:schemeClr val="bg1"/>
                </a:solidFill>
              </a:rPr>
              <a:t>Härsbacka gruva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sv-SE" altLang="sv-SE"/>
          </a:p>
        </p:txBody>
      </p:sp>
      <p:sp>
        <p:nvSpPr>
          <p:cNvPr id="24579" name="Rectangle 3"/>
          <p:cNvSpPr>
            <a:spLocks noGrp="1" noChangeArrowheads="1"/>
          </p:cNvSpPr>
          <p:nvPr>
            <p:ph idx="1"/>
          </p:nvPr>
        </p:nvSpPr>
        <p:spPr/>
        <p:txBody>
          <a:bodyPr/>
          <a:lstStyle/>
          <a:p>
            <a:pPr eaLnBrk="1" hangingPunct="1"/>
            <a:endParaRPr lang="sv-SE" altLang="sv-SE"/>
          </a:p>
        </p:txBody>
      </p:sp>
      <p:pic>
        <p:nvPicPr>
          <p:cNvPr id="24580" name="Picture 4" descr="112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523" y="-81390"/>
            <a:ext cx="9385043" cy="703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4"/>
          <p:cNvSpPr txBox="1"/>
          <p:nvPr/>
        </p:nvSpPr>
        <p:spPr>
          <a:xfrm>
            <a:off x="899592" y="5715298"/>
            <a:ext cx="2592288" cy="461665"/>
          </a:xfrm>
          <a:prstGeom prst="rect">
            <a:avLst/>
          </a:prstGeom>
          <a:noFill/>
        </p:spPr>
        <p:txBody>
          <a:bodyPr wrap="square" rtlCol="0">
            <a:spAutoFit/>
          </a:bodyPr>
          <a:lstStyle/>
          <a:p>
            <a:r>
              <a:rPr lang="sv-SE" sz="2400" dirty="0">
                <a:solidFill>
                  <a:schemeClr val="bg1"/>
                </a:solidFill>
              </a:rPr>
              <a:t>Siaröfortet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sv-SE" altLang="sv-SE"/>
          </a:p>
        </p:txBody>
      </p:sp>
      <p:sp>
        <p:nvSpPr>
          <p:cNvPr id="6147" name="Rectangle 3"/>
          <p:cNvSpPr>
            <a:spLocks noGrp="1" noChangeArrowheads="1"/>
          </p:cNvSpPr>
          <p:nvPr>
            <p:ph idx="1"/>
          </p:nvPr>
        </p:nvSpPr>
        <p:spPr/>
        <p:txBody>
          <a:bodyPr/>
          <a:lstStyle/>
          <a:p>
            <a:pPr eaLnBrk="1" hangingPunct="1"/>
            <a:endParaRPr lang="sv-SE" altLang="sv-SE"/>
          </a:p>
        </p:txBody>
      </p:sp>
      <p:pic>
        <p:nvPicPr>
          <p:cNvPr id="6148" name="Picture 4" descr="karta 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5373688"/>
            <a:ext cx="8229600" cy="752475"/>
          </a:xfrm>
        </p:spPr>
        <p:txBody>
          <a:bodyPr/>
          <a:lstStyle/>
          <a:p>
            <a:pPr marL="0" indent="0" algn="ctr" eaLnBrk="1" hangingPunct="1">
              <a:buNone/>
            </a:pPr>
            <a:r>
              <a:rPr lang="sv-SE" altLang="sv-SE" dirty="0"/>
              <a:t>Österåkers kommun</a:t>
            </a:r>
          </a:p>
        </p:txBody>
      </p:sp>
      <p:pic>
        <p:nvPicPr>
          <p:cNvPr id="7172" name="Picture 4" descr="karta s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91440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läge tabor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0"/>
            <a:ext cx="6759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latshållare för innehåll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39975" y="404813"/>
            <a:ext cx="4924425" cy="579278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dobjekt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31838"/>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sv-SE" altLang="sv-SE"/>
          </a:p>
        </p:txBody>
      </p:sp>
      <p:sp>
        <p:nvSpPr>
          <p:cNvPr id="11267" name="Rectangle 3"/>
          <p:cNvSpPr>
            <a:spLocks noGrp="1" noChangeArrowheads="1"/>
          </p:cNvSpPr>
          <p:nvPr>
            <p:ph idx="1"/>
          </p:nvPr>
        </p:nvSpPr>
        <p:spPr/>
        <p:txBody>
          <a:bodyPr/>
          <a:lstStyle/>
          <a:p>
            <a:pPr eaLnBrk="1" hangingPunct="1"/>
            <a:endParaRPr lang="sv-SE" altLang="sv-SE"/>
          </a:p>
        </p:txBody>
      </p:sp>
      <p:pic>
        <p:nvPicPr>
          <p:cNvPr id="11268" name="Picture 4" descr="73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395536" y="188640"/>
            <a:ext cx="1656184" cy="461665"/>
          </a:xfrm>
          <a:prstGeom prst="rect">
            <a:avLst/>
          </a:prstGeom>
          <a:noFill/>
        </p:spPr>
        <p:txBody>
          <a:bodyPr wrap="square" rtlCol="0">
            <a:spAutoFit/>
          </a:bodyPr>
          <a:lstStyle/>
          <a:p>
            <a:r>
              <a:rPr lang="sv-SE" sz="2400" dirty="0"/>
              <a:t>ALCEA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sv-SE" altLang="sv-SE"/>
          </a:p>
        </p:txBody>
      </p:sp>
      <p:sp>
        <p:nvSpPr>
          <p:cNvPr id="12291" name="Rectangle 3"/>
          <p:cNvSpPr>
            <a:spLocks noGrp="1" noChangeArrowheads="1"/>
          </p:cNvSpPr>
          <p:nvPr>
            <p:ph idx="1"/>
          </p:nvPr>
        </p:nvSpPr>
        <p:spPr/>
        <p:txBody>
          <a:bodyPr/>
          <a:lstStyle/>
          <a:p>
            <a:pPr eaLnBrk="1" hangingPunct="1"/>
            <a:endParaRPr lang="sv-SE" altLang="sv-SE"/>
          </a:p>
        </p:txBody>
      </p:sp>
      <p:pic>
        <p:nvPicPr>
          <p:cNvPr id="12292" name="Picture 4" descr="i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23" y="0"/>
            <a:ext cx="9276523"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628650" y="365126"/>
            <a:ext cx="4015358" cy="461665"/>
          </a:xfrm>
          <a:prstGeom prst="rect">
            <a:avLst/>
          </a:prstGeom>
          <a:noFill/>
        </p:spPr>
        <p:txBody>
          <a:bodyPr wrap="square" rtlCol="0">
            <a:spAutoFit/>
          </a:bodyPr>
          <a:lstStyle/>
          <a:p>
            <a:r>
              <a:rPr lang="sv-SE" sz="2400" dirty="0">
                <a:solidFill>
                  <a:schemeClr val="bg1"/>
                </a:solidFill>
              </a:rPr>
              <a:t>Kilometertjock inlandsis</a:t>
            </a: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TotalTime>
  <Words>551</Words>
  <Application>Microsoft Office PowerPoint</Application>
  <PresentationFormat>Bildspel på skärmen (4:3)</PresentationFormat>
  <Paragraphs>59</Paragraphs>
  <Slides>21</Slides>
  <Notes>21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21</vt:i4>
      </vt:variant>
    </vt:vector>
  </HeadingPairs>
  <TitlesOfParts>
    <vt:vector size="27" baseType="lpstr">
      <vt:lpstr>Arial</vt:lpstr>
      <vt:lpstr>Arial Black</vt:lpstr>
      <vt:lpstr>Calibri</vt:lpstr>
      <vt:lpstr>Calibri Light</vt:lpstr>
      <vt:lpstr>Times New Roman</vt:lpstr>
      <vt:lpstr>Office-tema</vt:lpstr>
      <vt:lpstr>Introduktion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bronsålder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ÖHF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Demolektion 1</dc:title>
  <dc:creator>Gunnar Winberg</dc:creator>
  <cp:lastModifiedBy>Lars Valentin</cp:lastModifiedBy>
  <cp:revision>43</cp:revision>
  <dcterms:created xsi:type="dcterms:W3CDTF">2011-10-06T11:07:57Z</dcterms:created>
  <dcterms:modified xsi:type="dcterms:W3CDTF">2020-01-13T09:35:20Z</dcterms:modified>
</cp:coreProperties>
</file>