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354" r:id="rId3"/>
    <p:sldId id="355" r:id="rId4"/>
    <p:sldId id="356" r:id="rId5"/>
    <p:sldId id="357" r:id="rId6"/>
    <p:sldId id="358" r:id="rId7"/>
    <p:sldId id="359" r:id="rId8"/>
    <p:sldId id="360" r:id="rId9"/>
    <p:sldId id="361" r:id="rId10"/>
    <p:sldId id="362" r:id="rId11"/>
    <p:sldId id="363" r:id="rId12"/>
    <p:sldId id="364" r:id="rId13"/>
    <p:sldId id="365" r:id="rId14"/>
    <p:sldId id="366" r:id="rId15"/>
    <p:sldId id="367" r:id="rId16"/>
    <p:sldId id="368" r:id="rId17"/>
    <p:sldId id="369" r:id="rId18"/>
    <p:sldId id="370" r:id="rId19"/>
    <p:sldId id="372" r:id="rId20"/>
    <p:sldId id="374" r:id="rId21"/>
    <p:sldId id="373" r:id="rId22"/>
    <p:sldId id="375" r:id="rId23"/>
    <p:sldId id="376" r:id="rId24"/>
    <p:sldId id="377" r:id="rId25"/>
    <p:sldId id="378" r:id="rId26"/>
    <p:sldId id="379" r:id="rId27"/>
    <p:sldId id="380" r:id="rId28"/>
    <p:sldId id="381" r:id="rId29"/>
    <p:sldId id="382" r:id="rId30"/>
    <p:sldId id="383" r:id="rId31"/>
    <p:sldId id="384" r:id="rId32"/>
    <p:sldId id="385" r:id="rId33"/>
    <p:sldId id="386" r:id="rId34"/>
  </p:sldIdLst>
  <p:sldSz cx="9144000" cy="6858000" type="screen4x3"/>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6" autoAdjust="0"/>
    <p:restoredTop sz="72364" autoAdjust="0"/>
  </p:normalViewPr>
  <p:slideViewPr>
    <p:cSldViewPr>
      <p:cViewPr varScale="1">
        <p:scale>
          <a:sx n="52" d="100"/>
          <a:sy n="52" d="100"/>
        </p:scale>
        <p:origin x="1602"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24CA1D0-BAC6-4419-AC17-B85E6EB218E0}" type="datetimeFigureOut">
              <a:rPr lang="sv-SE"/>
              <a:pPr>
                <a:defRPr/>
              </a:pPr>
              <a:t>2019-05-19</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F942016-3489-4A4A-B448-BDD2BB28805B}" type="slidenum">
              <a:rPr lang="sv-SE"/>
              <a:pPr>
                <a:defRPr/>
              </a:pPr>
              <a:t>‹#›</a:t>
            </a:fld>
            <a:endParaRPr lang="sv-S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0613668-77C1-49B6-8DDE-9F5B619583F1}" type="datetimeFigureOut">
              <a:rPr lang="sv-SE"/>
              <a:pPr>
                <a:defRPr/>
              </a:pPr>
              <a:t>2019-05-19</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3B8AF195-CA1A-43EE-99EA-2C880334BCD3}" type="slidenum">
              <a:rPr lang="sv-SE"/>
              <a:pPr>
                <a:defRPr/>
              </a:pPr>
              <a:t>‹#›</a:t>
            </a:fld>
            <a:endParaRPr 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512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B4150-B228-4BE3-8B6D-E1CF104B19CE}" type="slidenum">
              <a:rPr lang="sv-SE" altLang="sv-SE" smtClean="0"/>
              <a:pPr/>
              <a:t>1</a:t>
            </a:fld>
            <a:endParaRPr lang="sv-SE" alt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Här är rättarlaget på Smedby gård.</a:t>
            </a:r>
          </a:p>
        </p:txBody>
      </p:sp>
      <p:sp>
        <p:nvSpPr>
          <p:cNvPr id="2355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398422-EE9E-4D1C-8ECD-64792ED8C0E1}" type="slidenum">
              <a:rPr lang="sv-SE" altLang="sv-SE" smtClean="0"/>
              <a:pPr/>
              <a:t>10</a:t>
            </a:fld>
            <a:endParaRPr lang="sv-SE" alt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Rättarlaget på Näs. Hästen var en viktigt medarbetare och fick därför vara med på bilden!</a:t>
            </a:r>
          </a:p>
        </p:txBody>
      </p:sp>
      <p:sp>
        <p:nvSpPr>
          <p:cNvPr id="2560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971007-6573-43D6-9247-C2D5A3DCA4A2}" type="slidenum">
              <a:rPr lang="sv-SE" altLang="sv-SE" smtClean="0"/>
              <a:pPr/>
              <a:t>11</a:t>
            </a:fld>
            <a:endParaRPr lang="sv-SE" alt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Utmed kusterna kombinerades jordbruk med fiske. Båtarna var små och fångsterna blev vanligtvis inte så stora. Det mesta av fångsten gick åt till det egna hushållet, och blev det så mycket över att man kunde sälja, så måste man ro in till Vaxholm eller ända till Stockholm där köparna fanns.</a:t>
            </a:r>
          </a:p>
        </p:txBody>
      </p:sp>
      <p:sp>
        <p:nvSpPr>
          <p:cNvPr id="2765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6F5305-C32D-4924-B021-7A1516314732}" type="slidenum">
              <a:rPr lang="sv-SE" altLang="sv-SE" smtClean="0"/>
              <a:pPr/>
              <a:t>12</a:t>
            </a:fld>
            <a:endParaRPr lang="sv-SE" alt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Här ser vi en av de små fiskebåtarna.</a:t>
            </a:r>
          </a:p>
          <a:p>
            <a:r>
              <a:rPr lang="sv-SE" altLang="sv-SE"/>
              <a:t>I Sverige var det före 1846 så att man inte fick sälja varor i affärer utanför städerna. Det fanns då i Österåker inga affärer (Åsättra var ett undantag). År 1846 blev det tillåtet och det dröjde tio år innan den första affären öppnades i Österåker.</a:t>
            </a:r>
          </a:p>
        </p:txBody>
      </p:sp>
      <p:sp>
        <p:nvSpPr>
          <p:cNvPr id="2970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6B2F5A-DD55-4E80-AEB7-4E8C680F6A8C}" type="slidenum">
              <a:rPr lang="sv-SE" altLang="sv-SE" smtClean="0"/>
              <a:pPr/>
              <a:t>13</a:t>
            </a:fld>
            <a:endParaRPr lang="sv-SE" alt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Den affären låg i Stenhagen, uppe vid </a:t>
            </a:r>
            <a:r>
              <a:rPr lang="sv-SE" altLang="sv-SE" dirty="0" err="1"/>
              <a:t>Åkersbro</a:t>
            </a:r>
            <a:r>
              <a:rPr lang="sv-SE" altLang="sv-SE" dirty="0"/>
              <a:t>, som på den tiden var något av Åkersberga Centrum. Affären hade under de verksamma åren olika ägare och den upphörde inte förrän 1969. Då hade den varit igång i 113 år!</a:t>
            </a:r>
          </a:p>
        </p:txBody>
      </p:sp>
      <p:sp>
        <p:nvSpPr>
          <p:cNvPr id="3174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9CC464-9718-45F5-9F4C-0655323FE061}" type="slidenum">
              <a:rPr lang="sv-SE" altLang="sv-SE" smtClean="0"/>
              <a:pPr/>
              <a:t>14</a:t>
            </a:fld>
            <a:endParaRPr lang="sv-SE" alt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När järnvägen 1901 kom till Åkersberga startades en affär vid stationen. Den var igång fram till 1968. Den startades av Pålhammar men övertogs </a:t>
            </a:r>
            <a:r>
              <a:rPr lang="sv-SE" altLang="sv-SE"/>
              <a:t>av familjen </a:t>
            </a:r>
            <a:r>
              <a:rPr lang="sv-SE" altLang="sv-SE" dirty="0"/>
              <a:t>Jansson, en annan av de stora affärsägarna i kommunen.</a:t>
            </a:r>
          </a:p>
          <a:p>
            <a:r>
              <a:rPr lang="sv-SE" altLang="sv-SE" dirty="0"/>
              <a:t>Det har genom åren funnits många småaffärer här – vi har funnit över femtio stycken!</a:t>
            </a:r>
          </a:p>
          <a:p>
            <a:r>
              <a:rPr lang="sv-SE" altLang="sv-SE" dirty="0"/>
              <a:t>En affär kunde ha kunder från ca 25 familjer.</a:t>
            </a:r>
          </a:p>
        </p:txBody>
      </p:sp>
      <p:sp>
        <p:nvSpPr>
          <p:cNvPr id="3379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A1CD39-BFC2-4277-86EE-C844E36C4914}" type="slidenum">
              <a:rPr lang="sv-SE" altLang="sv-SE" smtClean="0"/>
              <a:pPr/>
              <a:t>15</a:t>
            </a:fld>
            <a:endParaRPr lang="sv-SE" alt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Detta är anställda vid Margretelunds slott. Vi ser både fruar, män och barn till de anställda på bilden.</a:t>
            </a:r>
          </a:p>
          <a:p>
            <a:r>
              <a:rPr lang="sv-SE" altLang="sv-SE"/>
              <a:t>Slottets ägare hade mark ända upp till Penningby, en bra bit norr om Roslagskulla.</a:t>
            </a:r>
          </a:p>
        </p:txBody>
      </p:sp>
      <p:sp>
        <p:nvSpPr>
          <p:cNvPr id="3584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B4D09B-F7BB-4701-AD83-E24861F74B1B}" type="slidenum">
              <a:rPr lang="sv-SE" altLang="sv-SE" smtClean="0"/>
              <a:pPr/>
              <a:t>16</a:t>
            </a:fld>
            <a:endParaRPr lang="sv-SE" alt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Inne i slottet fanns det gott om betjänter som hade till uppgift att passa upp på de adliga personerna.</a:t>
            </a:r>
          </a:p>
        </p:txBody>
      </p:sp>
      <p:sp>
        <p:nvSpPr>
          <p:cNvPr id="3789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E79893-BF11-4C79-B391-6C154A706488}" type="slidenum">
              <a:rPr lang="sv-SE" altLang="sv-SE" smtClean="0"/>
              <a:pPr/>
              <a:t>17</a:t>
            </a:fld>
            <a:endParaRPr lang="sv-SE" alt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I köket jobbade kökspersonalen.</a:t>
            </a:r>
          </a:p>
        </p:txBody>
      </p:sp>
      <p:sp>
        <p:nvSpPr>
          <p:cNvPr id="3994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8E39F5-1339-4D63-83DD-29034A9EA7AD}" type="slidenum">
              <a:rPr lang="sv-SE" altLang="sv-SE" smtClean="0"/>
              <a:pPr/>
              <a:t>18</a:t>
            </a:fld>
            <a:endParaRPr lang="sv-SE" alt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På den här bilden kan man tydligt se hur viktig hästen var på den tiden.</a:t>
            </a:r>
          </a:p>
        </p:txBody>
      </p:sp>
      <p:sp>
        <p:nvSpPr>
          <p:cNvPr id="4198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75A73B-5C8D-4FE0-9482-9B521B5942FF}" type="slidenum">
              <a:rPr lang="sv-SE" altLang="sv-SE" smtClean="0"/>
              <a:pPr/>
              <a:t>19</a:t>
            </a:fld>
            <a:endParaRPr lang="sv-SE" alt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a:t>Så här </a:t>
            </a:r>
            <a:r>
              <a:rPr lang="sv-SE" altLang="sv-SE" i="1"/>
              <a:t>kan</a:t>
            </a:r>
            <a:r>
              <a:rPr lang="sv-SE" altLang="sv-SE"/>
              <a:t> det ha sett ut i våra trakter på stenåldern.</a:t>
            </a:r>
          </a:p>
          <a:p>
            <a:pPr eaLnBrk="1" hangingPunct="1">
              <a:spcBef>
                <a:spcPct val="0"/>
              </a:spcBef>
            </a:pPr>
            <a:r>
              <a:rPr lang="sv-SE" altLang="sv-SE"/>
              <a:t>Hur deras kläder, bostäder och redskap såg ut vet vi inte – inga sådana fynd har gjorts. Men av fynd från samma tid på andra platser kan vi gissa oss till hur de </a:t>
            </a:r>
            <a:r>
              <a:rPr lang="sv-SE" altLang="sv-SE" i="1"/>
              <a:t>kan</a:t>
            </a:r>
            <a:r>
              <a:rPr lang="sv-SE" altLang="sv-SE"/>
              <a:t> ha levat. Vi vet att de bodde vid en havsvik. Man har funnit rester från stenåldersbosättningar vid Lappdal, i närheten av nuvarande Österåkers kyrka.</a:t>
            </a:r>
          </a:p>
        </p:txBody>
      </p:sp>
      <p:sp>
        <p:nvSpPr>
          <p:cNvPr id="717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DF3C67-944E-4590-82DC-AA243F82BDF5}" type="slidenum">
              <a:rPr lang="sv-SE" altLang="sv-SE" smtClean="0"/>
              <a:pPr/>
              <a:t>2</a:t>
            </a:fld>
            <a:endParaRPr lang="sv-SE" alt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1842 bestämde riksdagen att alla kommuner i landet skulle ha en skola och att alla barn skulle gå i skolan.</a:t>
            </a:r>
          </a:p>
          <a:p>
            <a:r>
              <a:rPr lang="sv-SE" altLang="sv-SE"/>
              <a:t>1950 beslöt riksdagen att införa enhetsskola</a:t>
            </a:r>
          </a:p>
          <a:p>
            <a:r>
              <a:rPr lang="sv-SE" altLang="sv-SE"/>
              <a:t>1992 beslöt riksdagen att man fick starta friskolor med ekonomiskt stöd av centrala  medel (s.k. skolpeng). </a:t>
            </a:r>
          </a:p>
        </p:txBody>
      </p:sp>
      <p:sp>
        <p:nvSpPr>
          <p:cNvPr id="4403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6225CB-D5B1-4DC6-AE0B-62DA416406D4}" type="slidenum">
              <a:rPr lang="sv-SE" altLang="sv-SE" smtClean="0"/>
              <a:pPr/>
              <a:t>20</a:t>
            </a:fld>
            <a:endParaRPr lang="sv-SE" alt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I frikyrkorna kunde barnen få gå i söndagsskola.</a:t>
            </a:r>
          </a:p>
          <a:p>
            <a:r>
              <a:rPr lang="sv-SE" altLang="sv-SE" dirty="0"/>
              <a:t>Här en sådan grupp.</a:t>
            </a:r>
          </a:p>
          <a:p>
            <a:r>
              <a:rPr lang="sv-SE" altLang="sv-SE" dirty="0"/>
              <a:t>Fotografen hette Carl Gustavsson</a:t>
            </a:r>
          </a:p>
        </p:txBody>
      </p:sp>
      <p:sp>
        <p:nvSpPr>
          <p:cNvPr id="4608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597B33-A60C-4C06-A815-A6A90A7F6361}" type="slidenum">
              <a:rPr lang="sv-SE" altLang="sv-SE" smtClean="0"/>
              <a:pPr/>
              <a:t>21</a:t>
            </a:fld>
            <a:endParaRPr lang="sv-SE" alt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Erik Johansson var en av de första lärarna som anställdes i kommunen.</a:t>
            </a:r>
          </a:p>
          <a:p>
            <a:r>
              <a:rPr lang="sv-SE" altLang="sv-SE"/>
              <a:t>Han var ”skolmästare” från 1833, så då borde det ha funnits åtminstone en skola här.</a:t>
            </a:r>
          </a:p>
          <a:p>
            <a:r>
              <a:rPr lang="sv-SE" altLang="sv-SE"/>
              <a:t>Vi vet att han undervisade i Resarö skola, som då tillhörde komunen.</a:t>
            </a:r>
          </a:p>
        </p:txBody>
      </p:sp>
      <p:sp>
        <p:nvSpPr>
          <p:cNvPr id="4813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42573B-367A-4812-B995-6D40D6199B64}" type="slidenum">
              <a:rPr lang="sv-SE" altLang="sv-SE" smtClean="0"/>
              <a:pPr/>
              <a:t>22</a:t>
            </a:fld>
            <a:endParaRPr lang="sv-SE" alt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Kartan visar de skolor som fanns här före 1950:</a:t>
            </a:r>
            <a:br>
              <a:rPr lang="sv-SE" altLang="sv-SE"/>
            </a:br>
            <a:r>
              <a:rPr lang="sv-SE" altLang="sv-SE"/>
              <a:t>Roslags-Kulla, Ljusterö, Kolsveden och Åsättra låg norr om Åkersberga.</a:t>
            </a:r>
          </a:p>
          <a:p>
            <a:r>
              <a:rPr lang="sv-SE" altLang="sv-SE"/>
              <a:t>Längre söderut fanns Ljungsboda skola, Västra skolan (Kyrkskolan), Åkers Runö skola och Rydbo skola.</a:t>
            </a:r>
          </a:p>
        </p:txBody>
      </p:sp>
      <p:sp>
        <p:nvSpPr>
          <p:cNvPr id="5018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50A63A-195B-49C7-8459-76E63B60227C}" type="slidenum">
              <a:rPr lang="sv-SE" altLang="sv-SE" smtClean="0"/>
              <a:pPr/>
              <a:t>23</a:t>
            </a:fld>
            <a:endParaRPr lang="sv-SE" alt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Eftersom det fanns en ”Östra skolan”, borde det ju finnas en ”Västra” också. Den låg i Stenhagen alldeles nära kyrkan och kallades därför också Kyrkskolan. Här en bild från 1929 med Bernhard Nylander och hans klass.</a:t>
            </a:r>
          </a:p>
        </p:txBody>
      </p:sp>
      <p:sp>
        <p:nvSpPr>
          <p:cNvPr id="5222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2B2916-F6EA-4ED0-ADBC-2269D56C004F}" type="slidenum">
              <a:rPr lang="sv-SE" altLang="sv-SE" smtClean="0"/>
              <a:pPr/>
              <a:t>24</a:t>
            </a:fld>
            <a:endParaRPr lang="sv-SE" alt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När man skulle lära sig läsa på den tiden hade man en bok som såg ut så här.</a:t>
            </a:r>
          </a:p>
        </p:txBody>
      </p:sp>
      <p:sp>
        <p:nvSpPr>
          <p:cNvPr id="5427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16EADD-4413-4E4A-BB3C-5DBFEEA87CE1}" type="slidenum">
              <a:rPr lang="sv-SE" altLang="sv-SE" smtClean="0"/>
              <a:pPr/>
              <a:t>25</a:t>
            </a:fld>
            <a:endParaRPr lang="sv-SE" alt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Så här var själva texten (och bilder) utformad.</a:t>
            </a:r>
          </a:p>
        </p:txBody>
      </p:sp>
      <p:sp>
        <p:nvSpPr>
          <p:cNvPr id="5632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12E2D4-4F9F-4EC8-8D6F-875D5F9C35BB}" type="slidenum">
              <a:rPr lang="sv-SE" altLang="sv-SE" smtClean="0"/>
              <a:pPr/>
              <a:t>26</a:t>
            </a:fld>
            <a:endParaRPr lang="sv-SE" alt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På Hembygdsmuseets skolmuseum i Norrö tingshus kan man se hur skolorna såg ut på den tiden – med bänkar, böcker, planscher och allt. </a:t>
            </a:r>
          </a:p>
        </p:txBody>
      </p:sp>
      <p:sp>
        <p:nvSpPr>
          <p:cNvPr id="5837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373929-966C-41E5-8FC4-CB1BE9D2D2FA}" type="slidenum">
              <a:rPr lang="sv-SE" altLang="sv-SE" smtClean="0"/>
              <a:pPr/>
              <a:t>27</a:t>
            </a:fld>
            <a:endParaRPr lang="sv-SE" alt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a:t>Många anställda i Härsbacka gruva kom från trakten, men många var också från Dalarna – dalkullor. För att få arbete var de tvungna att vandra ner till Stockholmsområdet där arbetena fanns. Dom hade inte råd med hästskjuts.</a:t>
            </a:r>
          </a:p>
        </p:txBody>
      </p:sp>
      <p:sp>
        <p:nvSpPr>
          <p:cNvPr id="6042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ED7F60-B21D-43B9-80A6-A4783737EC07}" type="slidenum">
              <a:rPr lang="sv-SE" altLang="sv-SE" smtClean="0"/>
              <a:pPr/>
              <a:t>28</a:t>
            </a:fld>
            <a:endParaRPr lang="sv-SE" alt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a:t>Sina fina folkdräkter hade dom förstås inte på sig när dom arbetade. Här har dom klätt sig fina inför fotograferingen.</a:t>
            </a:r>
          </a:p>
        </p:txBody>
      </p:sp>
      <p:sp>
        <p:nvSpPr>
          <p:cNvPr id="6246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E6640E-8125-472F-B527-338B32214596}" type="slidenum">
              <a:rPr lang="sv-SE" altLang="sv-SE" smtClean="0"/>
              <a:pPr/>
              <a:t>29</a:t>
            </a:fld>
            <a:endParaRPr lang="sv-SE" alt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i="1"/>
              <a:t>Bronsåldern</a:t>
            </a:r>
            <a:r>
              <a:rPr lang="sv-SE" altLang="sv-SE"/>
              <a:t> varade från 1800 f.Kr. till 500 f.Kr, och från denna tid har vi många fynd i Österåker.</a:t>
            </a:r>
          </a:p>
          <a:p>
            <a:r>
              <a:rPr lang="sv-SE" altLang="sv-SE"/>
              <a:t>Vattenytan låg då ca 20-25 meter högre än idag, och vi hittar rester av deras boplatser i Kvisslingby, Sjökarby och Skärgårdsstad. Av deras hus finns ingenting kvar, mer än spår av de hål i marken där stolpar varit nedkörda. Vi vet också att gravplatserna låg nära.</a:t>
            </a:r>
          </a:p>
        </p:txBody>
      </p:sp>
      <p:sp>
        <p:nvSpPr>
          <p:cNvPr id="922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D04858-51BE-4DF0-8564-EAEBB0226845}" type="slidenum">
              <a:rPr lang="sv-SE" altLang="sv-SE" smtClean="0"/>
              <a:pPr/>
              <a:t>3</a:t>
            </a:fld>
            <a:endParaRPr lang="sv-SE" altLang="sv-S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a:t>Yngsta arbetaren i Härsbacka gruva, längst ned på trappan kan inte vara gammal!</a:t>
            </a:r>
          </a:p>
        </p:txBody>
      </p:sp>
      <p:sp>
        <p:nvSpPr>
          <p:cNvPr id="6451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990ACD-56DA-4A75-B950-44B8BC41AEB8}" type="slidenum">
              <a:rPr lang="sv-SE" altLang="sv-SE" smtClean="0"/>
              <a:pPr/>
              <a:t>30</a:t>
            </a:fld>
            <a:endParaRPr lang="sv-SE" altLang="sv-S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sv-SE" altLang="sv-SE"/>
              <a:t>Varje sommar spelas på Isaks äng musikskådespelet </a:t>
            </a:r>
            <a:r>
              <a:rPr lang="sv-SE" altLang="sv-SE" i="1"/>
              <a:t>Wiraspelen</a:t>
            </a:r>
            <a:r>
              <a:rPr lang="sv-SE" altLang="sv-SE"/>
              <a:t>. Manuskriptet är författat av Leif Nilsson och för musiken står Bo Hülphers. Handlingen utspelas i Wira någon gång under 1700-1800-talen och rymmer mycken dramatik, glädje, folkliv och tragik (sorgligheter). Bilden visar bröllopet, en central händelse i spelet.</a:t>
            </a:r>
          </a:p>
        </p:txBody>
      </p:sp>
      <p:sp>
        <p:nvSpPr>
          <p:cNvPr id="6656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261C79-EE4F-4C10-B843-E11A0F95ABC5}" type="slidenum">
              <a:rPr lang="sv-SE" altLang="sv-SE" smtClean="0"/>
              <a:pPr/>
              <a:t>31</a:t>
            </a:fld>
            <a:endParaRPr lang="sv-SE" altLang="sv-S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sv-SE" altLang="sv-SE"/>
              <a:t>Baronens inblandning i händelserna är också dramatisk.</a:t>
            </a:r>
          </a:p>
        </p:txBody>
      </p:sp>
      <p:sp>
        <p:nvSpPr>
          <p:cNvPr id="6861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480CA6-A9A8-41A9-BDC1-BEEAAA0B8A06}" type="slidenum">
              <a:rPr lang="sv-SE" altLang="sv-SE" smtClean="0"/>
              <a:pPr/>
              <a:t>32</a:t>
            </a:fld>
            <a:endParaRPr lang="sv-SE" altLang="sv-S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sv-SE" altLang="sv-SE"/>
              <a:t>Arbogaryttarna – konkurrenter om privilegiet – kommer för att hämta tillbaka en förrymd smed, en händelse som får tragiska konsekvenser (följder).</a:t>
            </a:r>
          </a:p>
        </p:txBody>
      </p:sp>
      <p:sp>
        <p:nvSpPr>
          <p:cNvPr id="7066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DC3E6F-6864-4B6E-98E5-0B248006C056}" type="slidenum">
              <a:rPr lang="sv-SE" altLang="sv-SE" smtClean="0"/>
              <a:pPr/>
              <a:t>33</a:t>
            </a:fld>
            <a:endParaRPr lang="sv-SE" alt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Från slutet av 1800-talet har vi kvar några av det ”vanliga” folkets bostäder, åtminstone på fotografier. Det här är </a:t>
            </a:r>
            <a:r>
              <a:rPr lang="sv-SE" altLang="sv-SE" i="1"/>
              <a:t>Malms fiskarstuga</a:t>
            </a:r>
            <a:r>
              <a:rPr lang="sv-SE" altLang="sv-SE"/>
              <a:t>, som ligger alldeles invid Margretelunds slott. Här bodde fiskare Andersson med sin familj.</a:t>
            </a:r>
          </a:p>
        </p:txBody>
      </p:sp>
      <p:sp>
        <p:nvSpPr>
          <p:cNvPr id="1126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4556CC-6BB0-457D-B656-2647D9D45A30}" type="slidenum">
              <a:rPr lang="sv-SE" altLang="sv-SE" smtClean="0"/>
              <a:pPr/>
              <a:t>4</a:t>
            </a:fld>
            <a:endParaRPr lang="sv-SE" alt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Sofia Rydmans stuga är numera borta. Den låg vid den gamla huvudvägen genom Österåker på den tiden.</a:t>
            </a:r>
          </a:p>
        </p:txBody>
      </p:sp>
      <p:sp>
        <p:nvSpPr>
          <p:cNvPr id="1331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21EF2E-D442-4B3A-BBAC-0C3B3E97C853}" type="slidenum">
              <a:rPr lang="sv-SE" altLang="sv-SE" smtClean="0"/>
              <a:pPr/>
              <a:t>5</a:t>
            </a:fld>
            <a:endParaRPr lang="sv-SE" alt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Här ser vi båtsman Furman utanför sin bostad i Nyhagen i närheten av Brännbacken.</a:t>
            </a:r>
          </a:p>
        </p:txBody>
      </p:sp>
      <p:sp>
        <p:nvSpPr>
          <p:cNvPr id="1536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85B1FE-F84C-4E73-A592-1FDC4415A981}" type="slidenum">
              <a:rPr lang="sv-SE" altLang="sv-SE" smtClean="0"/>
              <a:pPr/>
              <a:t>6</a:t>
            </a:fld>
            <a:endParaRPr lang="sv-SE" alt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Detta är </a:t>
            </a:r>
            <a:r>
              <a:rPr lang="sv-SE" altLang="sv-SE" i="1"/>
              <a:t>Hjälmsättra gård</a:t>
            </a:r>
            <a:r>
              <a:rPr lang="sv-SE" altLang="sv-SE"/>
              <a:t>, belägen vid väg 276 norr om Åkersberga, en typisk större bondgård. Notera alla byggnader! Idag har jordbruket upphört och istället har man ridskola och stallar hästar. Det som finns kvar är hästarna!</a:t>
            </a:r>
          </a:p>
        </p:txBody>
      </p:sp>
      <p:sp>
        <p:nvSpPr>
          <p:cNvPr id="1741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C3540A-0C80-4BCF-80DD-631CB94BD064}" type="slidenum">
              <a:rPr lang="sv-SE" altLang="sv-SE" smtClean="0"/>
              <a:pPr/>
              <a:t>7</a:t>
            </a:fld>
            <a:endParaRPr lang="sv-SE" alt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Varje sensommar var det dags för skörd. Då krävdes många människor i arbete – några traktorer eller skördetröskor fanns inte; det var ett rent hantverk.</a:t>
            </a:r>
          </a:p>
          <a:p>
            <a:r>
              <a:rPr lang="sv-SE" altLang="sv-SE" dirty="0"/>
              <a:t>Männen håller i varsin</a:t>
            </a:r>
            <a:r>
              <a:rPr lang="sv-SE" altLang="sv-SE" baseline="0" dirty="0"/>
              <a:t> lie, som användes för att slå (skära av) säden.</a:t>
            </a:r>
            <a:endParaRPr lang="sv-SE" altLang="sv-SE" dirty="0"/>
          </a:p>
        </p:txBody>
      </p:sp>
      <p:sp>
        <p:nvSpPr>
          <p:cNvPr id="1946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6009E8-5782-4DBC-A599-1F512433E364}" type="slidenum">
              <a:rPr lang="sv-SE" altLang="sv-SE" smtClean="0"/>
              <a:pPr/>
              <a:t>8</a:t>
            </a:fld>
            <a:endParaRPr lang="sv-SE" alt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På de större gårdarna hade man anställt jordbruksarbetare. Här ser vi ”rättarlaget” på Margretelund. En ”rättare” var en sorts förman för arbetarna.</a:t>
            </a:r>
          </a:p>
        </p:txBody>
      </p:sp>
      <p:sp>
        <p:nvSpPr>
          <p:cNvPr id="2150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E93B1B-CA49-4E51-ACD3-460895A34DE5}" type="slidenum">
              <a:rPr lang="sv-SE" altLang="sv-SE" smtClean="0"/>
              <a:pPr/>
              <a:t>9</a:t>
            </a:fld>
            <a:endParaRPr lang="sv-SE" alt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C323A4A2-084A-4D82-AD9C-66D1470C4245}" type="slidenum">
              <a:rPr lang="sv-SE"/>
              <a:pPr>
                <a:defRPr/>
              </a:pPr>
              <a:t>‹#›</a:t>
            </a:fld>
            <a:endParaRPr lang="sv-SE"/>
          </a:p>
        </p:txBody>
      </p:sp>
    </p:spTree>
    <p:extLst>
      <p:ext uri="{BB962C8B-B14F-4D97-AF65-F5344CB8AC3E}">
        <p14:creationId xmlns:p14="http://schemas.microsoft.com/office/powerpoint/2010/main" val="3150053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452EC983-874A-405F-A526-4304DF6B898A}" type="slidenum">
              <a:rPr lang="sv-SE"/>
              <a:pPr>
                <a:defRPr/>
              </a:pPr>
              <a:t>‹#›</a:t>
            </a:fld>
            <a:endParaRPr lang="sv-SE"/>
          </a:p>
        </p:txBody>
      </p:sp>
    </p:spTree>
    <p:extLst>
      <p:ext uri="{BB962C8B-B14F-4D97-AF65-F5344CB8AC3E}">
        <p14:creationId xmlns:p14="http://schemas.microsoft.com/office/powerpoint/2010/main" val="282831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265151E6-E666-4B1B-A467-CF9133D8B5B8}" type="slidenum">
              <a:rPr lang="sv-SE"/>
              <a:pPr>
                <a:defRPr/>
              </a:pPr>
              <a:t>‹#›</a:t>
            </a:fld>
            <a:endParaRPr lang="sv-SE"/>
          </a:p>
        </p:txBody>
      </p:sp>
    </p:spTree>
    <p:extLst>
      <p:ext uri="{BB962C8B-B14F-4D97-AF65-F5344CB8AC3E}">
        <p14:creationId xmlns:p14="http://schemas.microsoft.com/office/powerpoint/2010/main" val="156130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D0D9FBA5-F2F8-426D-BCC0-7CDA9F558486}" type="slidenum">
              <a:rPr lang="sv-SE"/>
              <a:pPr>
                <a:defRPr/>
              </a:pPr>
              <a:t>‹#›</a:t>
            </a:fld>
            <a:endParaRPr lang="sv-SE"/>
          </a:p>
        </p:txBody>
      </p:sp>
    </p:spTree>
    <p:extLst>
      <p:ext uri="{BB962C8B-B14F-4D97-AF65-F5344CB8AC3E}">
        <p14:creationId xmlns:p14="http://schemas.microsoft.com/office/powerpoint/2010/main" val="90272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5B72ECE4-7CA1-4B36-80C6-6F094448D2A0}" type="slidenum">
              <a:rPr lang="sv-SE"/>
              <a:pPr>
                <a:defRPr/>
              </a:pPr>
              <a:t>‹#›</a:t>
            </a:fld>
            <a:endParaRPr lang="sv-SE"/>
          </a:p>
        </p:txBody>
      </p:sp>
    </p:spTree>
    <p:extLst>
      <p:ext uri="{BB962C8B-B14F-4D97-AF65-F5344CB8AC3E}">
        <p14:creationId xmlns:p14="http://schemas.microsoft.com/office/powerpoint/2010/main" val="284560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4134C22D-831F-4327-936D-5FBE2530A633}" type="slidenum">
              <a:rPr lang="sv-SE"/>
              <a:pPr>
                <a:defRPr/>
              </a:pPr>
              <a:t>‹#›</a:t>
            </a:fld>
            <a:endParaRPr lang="sv-SE"/>
          </a:p>
        </p:txBody>
      </p:sp>
    </p:spTree>
    <p:extLst>
      <p:ext uri="{BB962C8B-B14F-4D97-AF65-F5344CB8AC3E}">
        <p14:creationId xmlns:p14="http://schemas.microsoft.com/office/powerpoint/2010/main" val="2356051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30238" y="2505075"/>
            <a:ext cx="386873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a:ln/>
        </p:spPr>
        <p:txBody>
          <a:bodyPr/>
          <a:lstStyle>
            <a:lvl1pPr>
              <a:defRPr/>
            </a:lvl1pPr>
          </a:lstStyle>
          <a:p>
            <a:pPr>
              <a:defRPr/>
            </a:pPr>
            <a:endParaRPr lang="sv-SE"/>
          </a:p>
        </p:txBody>
      </p:sp>
      <p:sp>
        <p:nvSpPr>
          <p:cNvPr id="8" name="Rectangle 5"/>
          <p:cNvSpPr>
            <a:spLocks noGrp="1" noChangeArrowheads="1"/>
          </p:cNvSpPr>
          <p:nvPr>
            <p:ph type="ftr" sz="quarter" idx="11"/>
          </p:nvPr>
        </p:nvSpPr>
        <p:spPr>
          <a:ln/>
        </p:spPr>
        <p:txBody>
          <a:bodyPr/>
          <a:lstStyle>
            <a:lvl1pPr>
              <a:defRPr/>
            </a:lvl1pPr>
          </a:lstStyle>
          <a:p>
            <a:pPr>
              <a:defRPr/>
            </a:pPr>
            <a:endParaRPr lang="sv-SE"/>
          </a:p>
        </p:txBody>
      </p:sp>
      <p:sp>
        <p:nvSpPr>
          <p:cNvPr id="9" name="Rectangle 6"/>
          <p:cNvSpPr>
            <a:spLocks noGrp="1" noChangeArrowheads="1"/>
          </p:cNvSpPr>
          <p:nvPr>
            <p:ph type="sldNum" sz="quarter" idx="12"/>
          </p:nvPr>
        </p:nvSpPr>
        <p:spPr>
          <a:ln/>
        </p:spPr>
        <p:txBody>
          <a:bodyPr/>
          <a:lstStyle>
            <a:lvl1pPr>
              <a:defRPr/>
            </a:lvl1pPr>
          </a:lstStyle>
          <a:p>
            <a:pPr>
              <a:defRPr/>
            </a:pPr>
            <a:fld id="{71030C7C-FD50-478E-8FED-9B77EF0C2CDB}" type="slidenum">
              <a:rPr lang="sv-SE"/>
              <a:pPr>
                <a:defRPr/>
              </a:pPr>
              <a:t>‹#›</a:t>
            </a:fld>
            <a:endParaRPr lang="sv-SE"/>
          </a:p>
        </p:txBody>
      </p:sp>
    </p:spTree>
    <p:extLst>
      <p:ext uri="{BB962C8B-B14F-4D97-AF65-F5344CB8AC3E}">
        <p14:creationId xmlns:p14="http://schemas.microsoft.com/office/powerpoint/2010/main" val="278692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ln/>
        </p:spPr>
        <p:txBody>
          <a:bodyPr/>
          <a:lstStyle>
            <a:lvl1pPr>
              <a:defRPr/>
            </a:lvl1pPr>
          </a:lstStyle>
          <a:p>
            <a:pPr>
              <a:defRPr/>
            </a:pPr>
            <a:fld id="{5726EAE8-96C3-4A05-BFFE-0F0E56DEA107}" type="slidenum">
              <a:rPr lang="sv-SE"/>
              <a:pPr>
                <a:defRPr/>
              </a:pPr>
              <a:t>‹#›</a:t>
            </a:fld>
            <a:endParaRPr lang="sv-SE"/>
          </a:p>
        </p:txBody>
      </p:sp>
    </p:spTree>
    <p:extLst>
      <p:ext uri="{BB962C8B-B14F-4D97-AF65-F5344CB8AC3E}">
        <p14:creationId xmlns:p14="http://schemas.microsoft.com/office/powerpoint/2010/main" val="250050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p>
        </p:txBody>
      </p:sp>
      <p:sp>
        <p:nvSpPr>
          <p:cNvPr id="3" name="Rectangle 5"/>
          <p:cNvSpPr>
            <a:spLocks noGrp="1" noChangeArrowheads="1"/>
          </p:cNvSpPr>
          <p:nvPr>
            <p:ph type="ftr" sz="quarter" idx="11"/>
          </p:nvPr>
        </p:nvSpPr>
        <p:spPr>
          <a:ln/>
        </p:spPr>
        <p:txBody>
          <a:bodyPr/>
          <a:lstStyle>
            <a:lvl1pPr>
              <a:defRPr/>
            </a:lvl1pPr>
          </a:lstStyle>
          <a:p>
            <a:pPr>
              <a:defRPr/>
            </a:pPr>
            <a:endParaRPr lang="sv-SE"/>
          </a:p>
        </p:txBody>
      </p:sp>
      <p:sp>
        <p:nvSpPr>
          <p:cNvPr id="4" name="Rectangle 6"/>
          <p:cNvSpPr>
            <a:spLocks noGrp="1" noChangeArrowheads="1"/>
          </p:cNvSpPr>
          <p:nvPr>
            <p:ph type="sldNum" sz="quarter" idx="12"/>
          </p:nvPr>
        </p:nvSpPr>
        <p:spPr>
          <a:ln/>
        </p:spPr>
        <p:txBody>
          <a:bodyPr/>
          <a:lstStyle>
            <a:lvl1pPr>
              <a:defRPr/>
            </a:lvl1pPr>
          </a:lstStyle>
          <a:p>
            <a:pPr>
              <a:defRPr/>
            </a:pPr>
            <a:fld id="{6801F2D1-35B7-4525-9DF5-27CA30D80B02}" type="slidenum">
              <a:rPr lang="sv-SE"/>
              <a:pPr>
                <a:defRPr/>
              </a:pPr>
              <a:t>‹#›</a:t>
            </a:fld>
            <a:endParaRPr lang="sv-SE"/>
          </a:p>
        </p:txBody>
      </p:sp>
    </p:spTree>
    <p:extLst>
      <p:ext uri="{BB962C8B-B14F-4D97-AF65-F5344CB8AC3E}">
        <p14:creationId xmlns:p14="http://schemas.microsoft.com/office/powerpoint/2010/main" val="55099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8D82B667-4CE8-480A-9AC8-9AFE314A7C8C}" type="slidenum">
              <a:rPr lang="sv-SE"/>
              <a:pPr>
                <a:defRPr/>
              </a:pPr>
              <a:t>‹#›</a:t>
            </a:fld>
            <a:endParaRPr lang="sv-SE"/>
          </a:p>
        </p:txBody>
      </p:sp>
    </p:spTree>
    <p:extLst>
      <p:ext uri="{BB962C8B-B14F-4D97-AF65-F5344CB8AC3E}">
        <p14:creationId xmlns:p14="http://schemas.microsoft.com/office/powerpoint/2010/main" val="3796388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535FE293-3B41-47A5-8409-851691564EC7}" type="slidenum">
              <a:rPr lang="sv-SE"/>
              <a:pPr>
                <a:defRPr/>
              </a:pPr>
              <a:t>‹#›</a:t>
            </a:fld>
            <a:endParaRPr lang="sv-SE"/>
          </a:p>
        </p:txBody>
      </p:sp>
    </p:spTree>
    <p:extLst>
      <p:ext uri="{BB962C8B-B14F-4D97-AF65-F5344CB8AC3E}">
        <p14:creationId xmlns:p14="http://schemas.microsoft.com/office/powerpoint/2010/main" val="2762471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sv-S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sv-S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2622FB3-2416-4ABF-AEDE-AC25CEFCC43D}"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nchor="ctr"/>
          <a:lstStyle/>
          <a:p>
            <a:pPr eaLnBrk="1" hangingPunct="1"/>
            <a:r>
              <a:rPr lang="sv-SE" altLang="sv-SE" sz="5400">
                <a:latin typeface="Arial Black" panose="020B0A04020102020204" pitchFamily="34" charset="0"/>
              </a:rPr>
              <a:t>Livet förr</a:t>
            </a:r>
          </a:p>
        </p:txBody>
      </p:sp>
      <p:sp>
        <p:nvSpPr>
          <p:cNvPr id="4099" name="Rectangle 3"/>
          <p:cNvSpPr>
            <a:spLocks noGrp="1" noChangeArrowheads="1"/>
          </p:cNvSpPr>
          <p:nvPr>
            <p:ph type="subTitle" idx="1"/>
          </p:nvPr>
        </p:nvSpPr>
        <p:spPr>
          <a:xfrm>
            <a:off x="1371600" y="3886200"/>
            <a:ext cx="6400800" cy="1752600"/>
          </a:xfrm>
        </p:spPr>
        <p:txBody>
          <a:bodyPr/>
          <a:lstStyle/>
          <a:p>
            <a:pPr eaLnBrk="1" hangingPunct="1"/>
            <a:r>
              <a:rPr lang="sv-SE" altLang="sv-SE" sz="3200"/>
              <a:t>Lektion 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105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ruta 2"/>
          <p:cNvSpPr txBox="1">
            <a:spLocks noChangeArrowheads="1"/>
          </p:cNvSpPr>
          <p:nvPr/>
        </p:nvSpPr>
        <p:spPr bwMode="auto">
          <a:xfrm>
            <a:off x="6084888" y="188913"/>
            <a:ext cx="273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Smedby gård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73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ruta 2"/>
          <p:cNvSpPr txBox="1">
            <a:spLocks noChangeArrowheads="1"/>
          </p:cNvSpPr>
          <p:nvPr/>
        </p:nvSpPr>
        <p:spPr bwMode="auto">
          <a:xfrm>
            <a:off x="6084888" y="188913"/>
            <a:ext cx="273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Malms fiskarstuga</a:t>
            </a:r>
          </a:p>
        </p:txBody>
      </p:sp>
      <p:sp>
        <p:nvSpPr>
          <p:cNvPr id="24580" name="textruta 3"/>
          <p:cNvSpPr txBox="1">
            <a:spLocks noChangeArrowheads="1"/>
          </p:cNvSpPr>
          <p:nvPr/>
        </p:nvSpPr>
        <p:spPr bwMode="auto">
          <a:xfrm>
            <a:off x="6237288" y="341313"/>
            <a:ext cx="273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solidFill>
                  <a:schemeClr val="bg1"/>
                </a:solidFill>
              </a:rPr>
              <a:t>Rättarlaget på Näs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4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10523"/>
          <p:cNvPicPr>
            <a:picLocks noChangeAspect="1" noChangeArrowheads="1"/>
          </p:cNvPicPr>
          <p:nvPr/>
        </p:nvPicPr>
        <p:blipFill>
          <a:blip r:embed="rId3">
            <a:extLst>
              <a:ext uri="{28A0092B-C50C-407E-A947-70E740481C1C}">
                <a14:useLocalDpi xmlns:a14="http://schemas.microsoft.com/office/drawing/2010/main" val="0"/>
              </a:ext>
            </a:extLst>
          </a:blip>
          <a:srcRect t="829"/>
          <a:stretch>
            <a:fillRect/>
          </a:stretch>
        </p:blipFill>
        <p:spPr bwMode="auto">
          <a:xfrm rot="120000">
            <a:off x="-82550" y="-158750"/>
            <a:ext cx="9617075"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34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ruta 2"/>
          <p:cNvSpPr txBox="1">
            <a:spLocks noChangeArrowheads="1"/>
          </p:cNvSpPr>
          <p:nvPr/>
        </p:nvSpPr>
        <p:spPr bwMode="auto">
          <a:xfrm>
            <a:off x="3419475" y="260350"/>
            <a:ext cx="388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Stenhagens handel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10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ruta 2"/>
          <p:cNvSpPr txBox="1">
            <a:spLocks noChangeArrowheads="1"/>
          </p:cNvSpPr>
          <p:nvPr/>
        </p:nvSpPr>
        <p:spPr bwMode="auto">
          <a:xfrm>
            <a:off x="6827838" y="188913"/>
            <a:ext cx="2303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Janssons affär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medaljfes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ruta 2"/>
          <p:cNvSpPr txBox="1">
            <a:spLocks noChangeArrowheads="1"/>
          </p:cNvSpPr>
          <p:nvPr/>
        </p:nvSpPr>
        <p:spPr bwMode="auto">
          <a:xfrm>
            <a:off x="33338" y="17463"/>
            <a:ext cx="3671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Margretelunds slott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01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938"/>
            <a:ext cx="817245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ruta 2"/>
          <p:cNvSpPr txBox="1">
            <a:spLocks noChangeArrowheads="1"/>
          </p:cNvSpPr>
          <p:nvPr/>
        </p:nvSpPr>
        <p:spPr bwMode="auto">
          <a:xfrm>
            <a:off x="569913" y="7938"/>
            <a:ext cx="3671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solidFill>
                  <a:schemeClr val="bg1"/>
                </a:solidFill>
              </a:rPr>
              <a:t>Margretelunds slott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4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93175"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ruta 2"/>
          <p:cNvSpPr txBox="1">
            <a:spLocks noChangeArrowheads="1"/>
          </p:cNvSpPr>
          <p:nvPr/>
        </p:nvSpPr>
        <p:spPr bwMode="auto">
          <a:xfrm>
            <a:off x="33338" y="17463"/>
            <a:ext cx="3671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solidFill>
                  <a:schemeClr val="bg1"/>
                </a:solidFill>
              </a:rPr>
              <a:t>Margretelunds slott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7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44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ruta 2"/>
          <p:cNvSpPr txBox="1">
            <a:spLocks noChangeArrowheads="1"/>
          </p:cNvSpPr>
          <p:nvPr/>
        </p:nvSpPr>
        <p:spPr bwMode="auto">
          <a:xfrm>
            <a:off x="250825" y="333375"/>
            <a:ext cx="3673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Margretelunds slott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Bildobjekt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5588"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ruta 2"/>
          <p:cNvSpPr txBox="1">
            <a:spLocks noChangeArrowheads="1"/>
          </p:cNvSpPr>
          <p:nvPr/>
        </p:nvSpPr>
        <p:spPr bwMode="auto">
          <a:xfrm>
            <a:off x="2843213" y="6453188"/>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1800"/>
              <a:t>Källa: www.stockholmskallan.se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sv-SE" altLang="sv-SE" sz="6000">
                <a:latin typeface="Arial Black" panose="020B0A04020102020204" pitchFamily="34" charset="0"/>
              </a:rPr>
              <a:t>Viktiga årtal</a:t>
            </a:r>
            <a:endParaRPr lang="sv-SE" altLang="sv-SE"/>
          </a:p>
        </p:txBody>
      </p:sp>
      <p:sp>
        <p:nvSpPr>
          <p:cNvPr id="43011" name="Rectangle 3"/>
          <p:cNvSpPr>
            <a:spLocks noGrp="1" noChangeArrowheads="1"/>
          </p:cNvSpPr>
          <p:nvPr>
            <p:ph type="body" idx="1"/>
          </p:nvPr>
        </p:nvSpPr>
        <p:spPr>
          <a:xfrm>
            <a:off x="457200" y="2349500"/>
            <a:ext cx="8229600" cy="3776663"/>
          </a:xfrm>
        </p:spPr>
        <p:txBody>
          <a:bodyPr/>
          <a:lstStyle/>
          <a:p>
            <a:pPr marL="609600" indent="-609600" eaLnBrk="1" hangingPunct="1">
              <a:buFontTx/>
              <a:buAutoNum type="arabicPlain" startAt="1842"/>
            </a:pPr>
            <a:r>
              <a:rPr lang="sv-SE" altLang="sv-SE"/>
              <a:t>    Folkskolan införs i vårt land</a:t>
            </a:r>
          </a:p>
          <a:p>
            <a:pPr marL="609600" indent="-609600" eaLnBrk="1" hangingPunct="1">
              <a:buFontTx/>
              <a:buAutoNum type="arabicPlain" startAt="1950"/>
            </a:pPr>
            <a:r>
              <a:rPr lang="sv-SE" altLang="sv-SE"/>
              <a:t>    Enhetsskolan införs</a:t>
            </a:r>
          </a:p>
          <a:p>
            <a:pPr marL="609600" indent="-609600" eaLnBrk="1" hangingPunct="1">
              <a:buFontTx/>
              <a:buNone/>
            </a:pPr>
            <a:r>
              <a:rPr lang="sv-SE" altLang="sv-SE"/>
              <a:t>1992    Friskolor tillåts</a:t>
            </a:r>
          </a:p>
          <a:p>
            <a:pPr marL="609600" indent="-609600" eaLnBrk="1" hangingPunct="1">
              <a:buFontTx/>
              <a:buAutoNum type="arabicPlain" startAt="1950"/>
            </a:pPr>
            <a:endParaRPr lang="sv-SE" altLang="sv-S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sv-SE" altLang="sv-SE"/>
          </a:p>
        </p:txBody>
      </p:sp>
      <p:sp>
        <p:nvSpPr>
          <p:cNvPr id="45059" name="Rectangle 3"/>
          <p:cNvSpPr>
            <a:spLocks noGrp="1" noChangeArrowheads="1"/>
          </p:cNvSpPr>
          <p:nvPr>
            <p:ph type="body" idx="1"/>
          </p:nvPr>
        </p:nvSpPr>
        <p:spPr/>
        <p:txBody>
          <a:bodyPr/>
          <a:lstStyle/>
          <a:p>
            <a:pPr eaLnBrk="1" hangingPunct="1"/>
            <a:endParaRPr lang="sv-SE" altLang="sv-SE"/>
          </a:p>
        </p:txBody>
      </p:sp>
      <p:pic>
        <p:nvPicPr>
          <p:cNvPr id="45060" name="Picture 4" descr="97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3251200" cy="4810125"/>
          </a:xfrm>
        </p:spPr>
        <p:txBody>
          <a:bodyPr/>
          <a:lstStyle/>
          <a:p>
            <a:pPr eaLnBrk="1" hangingPunct="1"/>
            <a:r>
              <a:rPr lang="sv-SE" altLang="sv-SE"/>
              <a:t>Erik Johansson, lärare och skolmästare 1833</a:t>
            </a:r>
          </a:p>
        </p:txBody>
      </p:sp>
      <p:pic>
        <p:nvPicPr>
          <p:cNvPr id="47107" name="Picture 4" descr="103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0" y="-26988"/>
            <a:ext cx="4826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skolor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3599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914400" y="5589588"/>
            <a:ext cx="8229600" cy="1143000"/>
          </a:xfrm>
          <a:solidFill>
            <a:schemeClr val="bg1">
              <a:lumMod val="65000"/>
              <a:lumOff val="35000"/>
              <a:alpha val="70000"/>
            </a:schemeClr>
          </a:solidFill>
        </p:spPr>
        <p:txBody>
          <a:bodyPr/>
          <a:lstStyle/>
          <a:p>
            <a:pPr eaLnBrk="1" hangingPunct="1">
              <a:defRPr/>
            </a:pPr>
            <a:r>
              <a:rPr lang="sv-SE" dirty="0"/>
              <a:t>Skolor före 1950 (orange)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457200" y="5949950"/>
            <a:ext cx="8229600" cy="908050"/>
          </a:xfrm>
        </p:spPr>
        <p:txBody>
          <a:bodyPr/>
          <a:lstStyle/>
          <a:p>
            <a:pPr eaLnBrk="1" hangingPunct="1">
              <a:buFontTx/>
              <a:buNone/>
            </a:pPr>
            <a:r>
              <a:rPr lang="sv-SE" altLang="sv-SE" sz="4000">
                <a:latin typeface="Arial Black" panose="020B0A04020102020204" pitchFamily="34" charset="0"/>
              </a:rPr>
              <a:t>Kyrkskolan (Västra skolan)</a:t>
            </a:r>
          </a:p>
        </p:txBody>
      </p:sp>
      <p:pic>
        <p:nvPicPr>
          <p:cNvPr id="51204" name="Picture 4" descr="47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55984"/>
            <a:ext cx="77406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skolo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488" y="-93663"/>
            <a:ext cx="5407025"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sv-SE" altLang="sv-SE"/>
          </a:p>
        </p:txBody>
      </p:sp>
      <p:sp>
        <p:nvSpPr>
          <p:cNvPr id="55299" name="Rectangle 3"/>
          <p:cNvSpPr>
            <a:spLocks noGrp="1" noChangeArrowheads="1"/>
          </p:cNvSpPr>
          <p:nvPr>
            <p:ph type="body" idx="1"/>
          </p:nvPr>
        </p:nvSpPr>
        <p:spPr/>
        <p:txBody>
          <a:bodyPr/>
          <a:lstStyle/>
          <a:p>
            <a:pPr eaLnBrk="1" hangingPunct="1"/>
            <a:endParaRPr lang="sv-SE" altLang="sv-SE"/>
          </a:p>
        </p:txBody>
      </p:sp>
      <p:pic>
        <p:nvPicPr>
          <p:cNvPr id="55300" name="Picture 4" descr="skolor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endParaRPr lang="sv-SE" altLang="sv-SE"/>
          </a:p>
        </p:txBody>
      </p:sp>
      <p:sp>
        <p:nvSpPr>
          <p:cNvPr id="57347" name="Rectangle 3"/>
          <p:cNvSpPr>
            <a:spLocks noGrp="1" noChangeArrowheads="1"/>
          </p:cNvSpPr>
          <p:nvPr>
            <p:ph type="body" idx="1"/>
          </p:nvPr>
        </p:nvSpPr>
        <p:spPr/>
        <p:txBody>
          <a:bodyPr/>
          <a:lstStyle/>
          <a:p>
            <a:pPr eaLnBrk="1" hangingPunct="1"/>
            <a:endParaRPr lang="sv-SE" altLang="sv-SE"/>
          </a:p>
        </p:txBody>
      </p:sp>
      <p:pic>
        <p:nvPicPr>
          <p:cNvPr id="57348" name="Picture 5" descr="83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85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0"/>
            <a:ext cx="4792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85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bronsål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34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89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ubrik 1"/>
          <p:cNvSpPr>
            <a:spLocks noGrp="1"/>
          </p:cNvSpPr>
          <p:nvPr>
            <p:ph type="title"/>
          </p:nvPr>
        </p:nvSpPr>
        <p:spPr/>
        <p:txBody>
          <a:bodyPr/>
          <a:lstStyle/>
          <a:p>
            <a:pPr eaLnBrk="1" hangingPunct="1"/>
            <a:r>
              <a:rPr lang="sv-SE" altLang="sv-SE"/>
              <a:t>Wiraspelen på Isaks äng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sv-SE" altLang="sv-SE"/>
          </a:p>
        </p:txBody>
      </p:sp>
      <p:sp>
        <p:nvSpPr>
          <p:cNvPr id="67587" name="Rectangle 3"/>
          <p:cNvSpPr>
            <a:spLocks noGrp="1" noChangeArrowheads="1"/>
          </p:cNvSpPr>
          <p:nvPr>
            <p:ph idx="1"/>
          </p:nvPr>
        </p:nvSpPr>
        <p:spPr/>
        <p:txBody>
          <a:bodyPr/>
          <a:lstStyle/>
          <a:p>
            <a:pPr eaLnBrk="1" hangingPunct="1"/>
            <a:endParaRPr lang="sv-SE" altLang="sv-SE"/>
          </a:p>
        </p:txBody>
      </p:sp>
      <p:pic>
        <p:nvPicPr>
          <p:cNvPr id="67588" name="Picture 4" descr="11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109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ubrik 1"/>
          <p:cNvSpPr>
            <a:spLocks noGrp="1"/>
          </p:cNvSpPr>
          <p:nvPr>
            <p:ph type="title"/>
          </p:nvPr>
        </p:nvSpPr>
        <p:spPr>
          <a:xfrm>
            <a:off x="107950" y="0"/>
            <a:ext cx="4114800" cy="1143000"/>
          </a:xfrm>
        </p:spPr>
        <p:txBody>
          <a:bodyPr/>
          <a:lstStyle/>
          <a:p>
            <a:pPr eaLnBrk="1" hangingPunct="1"/>
            <a:r>
              <a:rPr lang="sv-SE" altLang="sv-SE"/>
              <a:t>Arbogaryttarna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01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ruta 1"/>
          <p:cNvSpPr txBox="1">
            <a:spLocks noChangeArrowheads="1"/>
          </p:cNvSpPr>
          <p:nvPr/>
        </p:nvSpPr>
        <p:spPr bwMode="auto">
          <a:xfrm>
            <a:off x="6084888" y="188913"/>
            <a:ext cx="273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Malms fiskarstuga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30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ruta 2"/>
          <p:cNvSpPr txBox="1">
            <a:spLocks noChangeArrowheads="1"/>
          </p:cNvSpPr>
          <p:nvPr/>
        </p:nvSpPr>
        <p:spPr bwMode="auto">
          <a:xfrm>
            <a:off x="395288" y="333375"/>
            <a:ext cx="3671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Sofia Rydmans stuga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37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ruta 2"/>
          <p:cNvSpPr txBox="1">
            <a:spLocks noChangeArrowheads="1"/>
          </p:cNvSpPr>
          <p:nvPr/>
        </p:nvSpPr>
        <p:spPr bwMode="auto">
          <a:xfrm>
            <a:off x="395288" y="188913"/>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Båtsman Furman</a:t>
            </a:r>
          </a:p>
        </p:txBody>
      </p:sp>
      <p:sp>
        <p:nvSpPr>
          <p:cNvPr id="14340" name="textruta 3"/>
          <p:cNvSpPr txBox="1">
            <a:spLocks noChangeArrowheads="1"/>
          </p:cNvSpPr>
          <p:nvPr/>
        </p:nvSpPr>
        <p:spPr bwMode="auto">
          <a:xfrm>
            <a:off x="5183188" y="196850"/>
            <a:ext cx="3960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Nyhagen vid Brännbacken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4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ruta 2"/>
          <p:cNvSpPr txBox="1">
            <a:spLocks noChangeArrowheads="1"/>
          </p:cNvSpPr>
          <p:nvPr/>
        </p:nvSpPr>
        <p:spPr bwMode="auto">
          <a:xfrm>
            <a:off x="6084888" y="188913"/>
            <a:ext cx="273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t>Hjälmsättra gård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2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10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0"/>
            <a:ext cx="860425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ruta 2"/>
          <p:cNvSpPr txBox="1">
            <a:spLocks noChangeArrowheads="1"/>
          </p:cNvSpPr>
          <p:nvPr/>
        </p:nvSpPr>
        <p:spPr bwMode="auto">
          <a:xfrm>
            <a:off x="468313" y="333375"/>
            <a:ext cx="2735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sv-SE" sz="2400">
                <a:solidFill>
                  <a:schemeClr val="bg1"/>
                </a:solidFill>
              </a:rPr>
              <a:t>Margretelund</a:t>
            </a:r>
          </a:p>
        </p:txBody>
      </p:sp>
    </p:spTree>
  </p:cSld>
  <p:clrMapOvr>
    <a:masterClrMapping/>
  </p:clrMapOvr>
</p:sld>
</file>

<file path=ppt/theme/theme1.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1165</Words>
  <Application>Microsoft Office PowerPoint</Application>
  <PresentationFormat>Bildspel på skärmen (4:3)</PresentationFormat>
  <Paragraphs>106</Paragraphs>
  <Slides>33</Slides>
  <Notes>33</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33</vt:i4>
      </vt:variant>
    </vt:vector>
  </HeadingPairs>
  <TitlesOfParts>
    <vt:vector size="37" baseType="lpstr">
      <vt:lpstr>Arial</vt:lpstr>
      <vt:lpstr>Arial Black</vt:lpstr>
      <vt:lpstr>Calibri</vt:lpstr>
      <vt:lpstr>Standardformgivning</vt:lpstr>
      <vt:lpstr>Livet förr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Viktiga årtal</vt:lpstr>
      <vt:lpstr>PowerPoint-presentation</vt:lpstr>
      <vt:lpstr>Erik Johansson, lärare och skolmästare 1833</vt:lpstr>
      <vt:lpstr>Skolor före 1950 (orange)</vt:lpstr>
      <vt:lpstr>PowerPoint-presentation</vt:lpstr>
      <vt:lpstr>PowerPoint-presentation</vt:lpstr>
      <vt:lpstr>PowerPoint-presentation</vt:lpstr>
      <vt:lpstr>PowerPoint-presentation</vt:lpstr>
      <vt:lpstr>PowerPoint-presentation</vt:lpstr>
      <vt:lpstr>PowerPoint-presentation</vt:lpstr>
      <vt:lpstr>PowerPoint-presentation</vt:lpstr>
      <vt:lpstr>Wiraspelen på Isaks äng</vt:lpstr>
      <vt:lpstr>PowerPoint-presentation</vt:lpstr>
      <vt:lpstr>Arbogaryttarna</vt:lpstr>
    </vt:vector>
  </TitlesOfParts>
  <Company>ÖHF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Demolektion 3</dc:title>
  <dc:creator>Gunnar Winberg</dc:creator>
  <cp:lastModifiedBy>Lars Valentin</cp:lastModifiedBy>
  <cp:revision>36</cp:revision>
  <dcterms:created xsi:type="dcterms:W3CDTF">2011-10-07T10:25:22Z</dcterms:created>
  <dcterms:modified xsi:type="dcterms:W3CDTF">2019-05-19T22:03:00Z</dcterms:modified>
</cp:coreProperties>
</file>